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462" r:id="rId3"/>
    <p:sldId id="459" r:id="rId4"/>
    <p:sldId id="499" r:id="rId5"/>
    <p:sldId id="258" r:id="rId6"/>
    <p:sldId id="364" r:id="rId7"/>
    <p:sldId id="370" r:id="rId8"/>
    <p:sldId id="390" r:id="rId9"/>
    <p:sldId id="360" r:id="rId10"/>
    <p:sldId id="475" r:id="rId11"/>
    <p:sldId id="494" r:id="rId12"/>
    <p:sldId id="285" r:id="rId13"/>
    <p:sldId id="288" r:id="rId14"/>
    <p:sldId id="291" r:id="rId15"/>
    <p:sldId id="313" r:id="rId16"/>
    <p:sldId id="315" r:id="rId17"/>
    <p:sldId id="464" r:id="rId18"/>
    <p:sldId id="297" r:id="rId19"/>
    <p:sldId id="300" r:id="rId20"/>
    <p:sldId id="301" r:id="rId21"/>
    <p:sldId id="329" r:id="rId22"/>
    <p:sldId id="330" r:id="rId23"/>
    <p:sldId id="476" r:id="rId24"/>
    <p:sldId id="477" r:id="rId25"/>
    <p:sldId id="272" r:id="rId26"/>
    <p:sldId id="342" r:id="rId27"/>
    <p:sldId id="502" r:id="rId28"/>
    <p:sldId id="503" r:id="rId29"/>
    <p:sldId id="275" r:id="rId30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" initials="R" lastIdx="6" clrIdx="0"/>
  <p:cmAuthor id="1" name="MakariMD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996600"/>
    <a:srgbClr val="FF6600"/>
    <a:srgbClr val="336699"/>
    <a:srgbClr val="CC99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7" autoAdjust="0"/>
    <p:restoredTop sz="94132" autoAdjust="0"/>
  </p:normalViewPr>
  <p:slideViewPr>
    <p:cSldViewPr>
      <p:cViewPr varScale="1">
        <p:scale>
          <a:sx n="84" d="100"/>
          <a:sy n="84" d="100"/>
        </p:scale>
        <p:origin x="5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4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smtClean="0"/>
            </a:lvl1pPr>
          </a:lstStyle>
          <a:p>
            <a:pPr>
              <a:defRPr/>
            </a:pPr>
            <a:fld id="{CCFFDF29-0B50-4018-8250-A83709B6CD49}" type="datetimeFigureOut">
              <a:rPr lang="en-US"/>
              <a:pPr>
                <a:defRPr/>
              </a:pPr>
              <a:t>12/22/2016</a:t>
            </a:fld>
            <a:endParaRPr lang="en-US" dirty="0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smtClean="0"/>
            </a:lvl1pPr>
          </a:lstStyle>
          <a:p>
            <a:pPr>
              <a:defRPr/>
            </a:pPr>
            <a:fld id="{0DF3A378-8396-4717-BBD7-161AB638C5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71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AD09E8E1-DBC3-4267-897C-47CA77EB7D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52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D859A5-7119-4E91-8368-5D0308663FED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22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7B4904-A360-45A1-904B-E85E9F24E7A7}" type="slidenum">
              <a:rPr lang="en-US" smtClean="0"/>
              <a:pPr>
                <a:defRPr/>
              </a:pPr>
              <a:t>16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4071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6F54F1-6A71-4287-90E8-EBA10671DC7B}" type="slidenum">
              <a:rPr lang="en-US" altLang="en-US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86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F673-E200-41BF-8C22-F8115CCDDB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123C5-585A-431A-98D0-2B3EF604E7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2D324-0DC9-4471-9E6F-D898FA3FEF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D434D-E680-43D0-9BFE-E48C82D1D2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4B3A-C172-4701-8C0D-E8524C9CE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EFCCC-23B0-4738-A80D-3FDD9CEBEB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0418C-F8BF-4DD2-9034-3E60E2F6E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D1A02-B24E-4BB4-8574-1216BD3B5A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8292A-5504-40FC-A83E-A56DAF12C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1BD16-D626-47B4-A4DE-A6FBD45B11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488E3-B8D3-46DC-BD24-377BB45F43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CE026-9AB6-4FFA-B27E-253CD35A4C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3E83B-FCFE-4C0D-B48D-3D7DFDA9A7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C9859B23-9002-4C96-84AD-0E35B8A4AD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199" name="Picture 7" descr="forUC01_9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543550"/>
            <a:ext cx="91440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dward.Latessa@uc.e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2057400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works and What Doesn’t in Reducing Recidivism</a:t>
            </a:r>
            <a:r>
              <a:rPr lang="en-US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  <a:r>
              <a:rPr lang="en-US" altLang="en-US" sz="3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Some Lessons Learned from Evaluating Correctional Programs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sz="2400" dirty="0" smtClean="0"/>
              <a:t>By:</a:t>
            </a:r>
          </a:p>
          <a:p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Edward Latessa</a:t>
            </a:r>
          </a:p>
          <a:p>
            <a:pPr>
              <a:buFontTx/>
              <a:buNone/>
            </a:pPr>
            <a:r>
              <a:rPr lang="en-US" sz="2400" dirty="0" smtClean="0"/>
              <a:t>School of Criminal Justice</a:t>
            </a:r>
          </a:p>
          <a:p>
            <a:pPr>
              <a:buFontTx/>
              <a:buNone/>
            </a:pPr>
            <a:r>
              <a:rPr lang="en-US" sz="2400" dirty="0" smtClean="0"/>
              <a:t>University of Cincinnati</a:t>
            </a:r>
          </a:p>
          <a:p>
            <a:pPr>
              <a:buFontTx/>
              <a:buNone/>
            </a:pPr>
            <a:r>
              <a:rPr lang="en-US" sz="2400" dirty="0" smtClean="0">
                <a:hlinkClick r:id="rId2"/>
              </a:rPr>
              <a:t>Edward.Latessa@uc.eu</a:t>
            </a: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FF0000"/>
                </a:solidFill>
              </a:rPr>
              <a:t>Risk Principle	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en-US" sz="28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/>
              <a:t>As a general rule treatment effects are stronger if we target higher risk offenders, and harm can be done to low risk offenders</a:t>
            </a:r>
          </a:p>
        </p:txBody>
      </p:sp>
    </p:spTree>
    <p:extLst>
      <p:ext uri="{BB962C8B-B14F-4D97-AF65-F5344CB8AC3E}">
        <p14:creationId xmlns:p14="http://schemas.microsoft.com/office/powerpoint/2010/main" val="1860826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>
                <a:solidFill>
                  <a:srgbClr val="FF0000"/>
                </a:solidFill>
              </a:rPr>
              <a:t> Intensive Treatment for Low Risk Offenders will Often Increase Failure Rates </a:t>
            </a:r>
          </a:p>
        </p:txBody>
      </p:sp>
      <p:sp>
        <p:nvSpPr>
          <p:cNvPr id="5325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Low risk offenders will learn anti social behavior from higher risk</a:t>
            </a:r>
          </a:p>
          <a:p>
            <a:pPr>
              <a:buFontTx/>
              <a:buNone/>
            </a:pPr>
            <a:endParaRPr lang="en-US" altLang="en-US" smtClean="0"/>
          </a:p>
          <a:p>
            <a:r>
              <a:rPr lang="en-US" altLang="en-US" smtClean="0"/>
              <a:t>Disrupts pro-social networks</a:t>
            </a:r>
          </a:p>
          <a:p>
            <a:endParaRPr lang="en-US" altLang="en-US" smtClean="0"/>
          </a:p>
          <a:p>
            <a:r>
              <a:rPr lang="en-US" altLang="en-US" smtClean="0">
                <a:cs typeface="Times New Roman" panose="02020603050405020304" pitchFamily="18" charset="0"/>
              </a:rPr>
              <a:t>Increased reporting/surveillance leads to more violations/revocations</a:t>
            </a:r>
          </a:p>
          <a:p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15687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</a:rPr>
              <a:t>STUDY </a:t>
            </a:r>
            <a:r>
              <a:rPr lang="en-US" sz="3200" b="1" dirty="0" smtClean="0">
                <a:solidFill>
                  <a:srgbClr val="FF0000"/>
                </a:solidFill>
              </a:rPr>
              <a:t>OF COMMUNITY CORRECTIONAL PROGRAMS IN OHIO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Largest study of community based correctional treatment facilities ever done up to that time</a:t>
            </a:r>
          </a:p>
          <a:p>
            <a:pPr eaLnBrk="1" hangingPunct="1">
              <a:lnSpc>
                <a:spcPct val="90000"/>
              </a:lnSpc>
            </a:pPr>
            <a:endParaRPr lang="en-US" sz="1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Total of 13,221 offenders – 37 Halfway Houses and 15 Community Based Correctional Facilities (CBCFs) were included in the study.</a:t>
            </a:r>
          </a:p>
          <a:p>
            <a:pPr eaLnBrk="1" hangingPunct="1">
              <a:lnSpc>
                <a:spcPct val="90000"/>
              </a:lnSpc>
            </a:pPr>
            <a:endParaRPr lang="en-US" sz="1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Two-year follow-up conducted on all offenders</a:t>
            </a:r>
          </a:p>
          <a:p>
            <a:pPr eaLnBrk="1" hangingPunct="1">
              <a:lnSpc>
                <a:spcPct val="90000"/>
              </a:lnSpc>
            </a:pPr>
            <a:endParaRPr lang="en-US" sz="12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Recidivism measures included new arrests &amp; incarceration in a state penal institution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altLang="en-US" sz="12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000" dirty="0"/>
              <a:t>	</a:t>
            </a:r>
            <a:endParaRPr lang="en-US" altLang="en-US" sz="10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000" dirty="0"/>
              <a:t>	</a:t>
            </a:r>
            <a:r>
              <a:rPr lang="en-US" altLang="en-US" sz="1000" dirty="0" smtClean="0"/>
              <a:t>Lowenkamp</a:t>
            </a:r>
            <a:r>
              <a:rPr lang="en-US" altLang="en-US" sz="1000" dirty="0"/>
              <a:t>, C. and E. J. Latessa (2002).  Evaluation of Ohio’s Community Based Correctional Facilities and </a:t>
            </a:r>
            <a:r>
              <a:rPr lang="en-US" altLang="en-US" sz="1000" dirty="0" smtClean="0"/>
              <a:t>Halfway </a:t>
            </a:r>
            <a:r>
              <a:rPr lang="en-US" altLang="en-US" sz="1000" dirty="0"/>
              <a:t>Houses.   Center for Criminal Justice Research, University of Cincinnati.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/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/>
            </a:r>
            <a:br>
              <a:rPr lang="en-US" sz="1600" dirty="0" smtClean="0">
                <a:solidFill>
                  <a:srgbClr val="FF0000"/>
                </a:solidFill>
              </a:rPr>
            </a:br>
            <a:endParaRPr lang="en-US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8" y="428625"/>
            <a:ext cx="8723312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0" y="4038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Increased Recidivism</a:t>
            </a: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8153400" y="990600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Reduced Recidivism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131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8288" y="285750"/>
            <a:ext cx="8534400" cy="635793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Lesson 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fail because we do not provide enough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87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0000"/>
                </a:solidFill>
              </a:rPr>
              <a:t>The question is: What does more “intensive” treatment mean in practice?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Most studies show that the longer someone is in treatment the great the effects, however: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Effects tend to diminish if treatment goes too long</a:t>
            </a:r>
          </a:p>
        </p:txBody>
      </p:sp>
    </p:spTree>
    <p:extLst>
      <p:ext uri="{BB962C8B-B14F-4D97-AF65-F5344CB8AC3E}">
        <p14:creationId xmlns:p14="http://schemas.microsoft.com/office/powerpoint/2010/main" val="90260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200" smtClean="0"/>
              <a:t>2010 Dosage Study of 689 Offenders</a:t>
            </a:r>
          </a:p>
        </p:txBody>
      </p:sp>
      <p:graphicFrame>
        <p:nvGraphicFramePr>
          <p:cNvPr id="19459" name="Content Placeholder 3"/>
          <p:cNvGraphicFramePr>
            <a:graphicFrameLocks noGrp="1"/>
          </p:cNvGraphicFramePr>
          <p:nvPr>
            <p:ph idx="1"/>
          </p:nvPr>
        </p:nvGraphicFramePr>
        <p:xfrm>
          <a:off x="598488" y="1143000"/>
          <a:ext cx="7869237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1485" r:id="rId3" imgW="7870618" imgH="4188315" progId="Excel.Chart.8">
                  <p:embed/>
                </p:oleObj>
              </mc:Choice>
              <mc:Fallback>
                <p:oleObj r:id="rId3" imgW="7870618" imgH="4188315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1143000"/>
                        <a:ext cx="7869237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371600" y="5559425"/>
            <a:ext cx="70104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Sperber,, Latessa &amp; Makarios  (2013). Examining the Interaction between Level of Risk and Dosage of Treatment.  </a:t>
            </a:r>
            <a:r>
              <a:rPr lang="en-US" altLang="en-US" sz="1200" i="1">
                <a:latin typeface="Times New Roman" panose="02020603050405020304" pitchFamily="18" charset="0"/>
              </a:rPr>
              <a:t>Criminal Justice and Behavior, 40(3</a:t>
            </a:r>
            <a:r>
              <a:rPr lang="en-US" altLang="en-US" sz="1200">
                <a:latin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1184035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Lesson 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thinks they are an expert in criminal behavior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Andrews and Bonta’s Major Set of Risk/Need Factors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791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sz="2000" dirty="0" smtClean="0"/>
              <a:t>Antisocial/procriminal attitudes, values, beliefs &amp; cognitive emotional states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n-US" sz="1200" dirty="0" smtClean="0"/>
          </a:p>
          <a:p>
            <a:pPr marL="609600" indent="-609600">
              <a:lnSpc>
                <a:spcPct val="90000"/>
              </a:lnSpc>
              <a:buFontTx/>
              <a:buAutoNum type="arabicPeriod" startAt="2"/>
              <a:defRPr/>
            </a:pPr>
            <a:r>
              <a:rPr lang="en-US" sz="2000" dirty="0" smtClean="0"/>
              <a:t>Procriminal associates &amp; isolation from anticriminal others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n-US" sz="1200" dirty="0" smtClean="0"/>
          </a:p>
          <a:p>
            <a:pPr marL="609600" indent="-609600">
              <a:lnSpc>
                <a:spcPct val="90000"/>
              </a:lnSpc>
              <a:buFontTx/>
              <a:buAutoNum type="arabicPeriod" startAt="3"/>
              <a:defRPr/>
            </a:pPr>
            <a:r>
              <a:rPr lang="en-US" sz="2000" dirty="0" smtClean="0"/>
              <a:t>Temperamental and anti social personality patterns conducive to criminal activity including:</a:t>
            </a:r>
          </a:p>
          <a:p>
            <a:pPr marL="1390650" lvl="2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dirty="0" smtClean="0"/>
              <a:t>Weak socialization</a:t>
            </a:r>
          </a:p>
          <a:p>
            <a:pPr marL="1390650" lvl="2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dirty="0" smtClean="0"/>
              <a:t>Impulsivity</a:t>
            </a:r>
          </a:p>
          <a:p>
            <a:pPr marL="1390650" lvl="2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dirty="0" smtClean="0"/>
              <a:t>Adventurous</a:t>
            </a:r>
          </a:p>
          <a:p>
            <a:pPr marL="1390650" lvl="2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dirty="0" smtClean="0"/>
              <a:t>Restless/aggressive</a:t>
            </a:r>
          </a:p>
          <a:p>
            <a:pPr marL="1390650" lvl="2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dirty="0" smtClean="0"/>
              <a:t>Egocentrism</a:t>
            </a:r>
          </a:p>
          <a:p>
            <a:pPr marL="1390650" lvl="2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dirty="0" smtClean="0"/>
              <a:t>A taste for risk</a:t>
            </a:r>
          </a:p>
          <a:p>
            <a:pPr marL="1390650" lvl="2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dirty="0" smtClean="0"/>
              <a:t>Weak problem-solving/self-regulation  &amp; coping skills</a:t>
            </a:r>
          </a:p>
          <a:p>
            <a:pPr marL="1390650" lvl="2" indent="-533400">
              <a:lnSpc>
                <a:spcPct val="90000"/>
              </a:lnSpc>
              <a:buFontTx/>
              <a:buNone/>
              <a:defRPr/>
            </a:pPr>
            <a:endParaRPr lang="en-US" sz="1200" dirty="0" smtClean="0"/>
          </a:p>
          <a:p>
            <a:pPr marL="457200" lvl="2" indent="-533400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4. A history of antisocial behavior</a:t>
            </a:r>
          </a:p>
          <a:p>
            <a:pPr marL="1390650" lvl="2" indent="-533400">
              <a:lnSpc>
                <a:spcPct val="90000"/>
              </a:lnSpc>
              <a:buFontTx/>
              <a:buNone/>
              <a:defRPr/>
            </a:pPr>
            <a:endParaRPr lang="en-US" sz="1600" dirty="0" smtClean="0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Lesson #1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says they are Evidence Based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1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Major Set of Risk/Need Factors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7150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1200" dirty="0" smtClean="0"/>
          </a:p>
          <a:p>
            <a:pPr marL="609600" indent="-609600">
              <a:buFont typeface="Times New Roman" pitchFamily="18" charset="0"/>
              <a:buAutoNum type="arabicPeriod" startAt="5"/>
            </a:pPr>
            <a:r>
              <a:rPr lang="en-US" sz="2400" dirty="0" smtClean="0"/>
              <a:t>Familial factors that include criminality and a variety of psychological problems in the family of origin including Low levels of affection, caring, and cohesiveness</a:t>
            </a:r>
          </a:p>
          <a:p>
            <a:pPr marL="990600" lvl="1" indent="-533400">
              <a:buFont typeface="Times New Roman" pitchFamily="18" charset="0"/>
              <a:buAutoNum type="arabicPeriod" startAt="5"/>
            </a:pPr>
            <a:endParaRPr lang="en-US" sz="1200" dirty="0" smtClean="0"/>
          </a:p>
          <a:p>
            <a:pPr marL="609600" indent="-609600">
              <a:buFont typeface="Times New Roman" pitchFamily="18" charset="0"/>
              <a:buAutoNum type="arabicPeriod" startAt="5"/>
            </a:pPr>
            <a:r>
              <a:rPr lang="en-US" sz="2400" dirty="0" smtClean="0"/>
              <a:t>Low levels of personal, educational, vocational, or financial achievement</a:t>
            </a:r>
          </a:p>
          <a:p>
            <a:pPr marL="609600" indent="-609600">
              <a:buFont typeface="Times New Roman" pitchFamily="18" charset="0"/>
              <a:buAutoNum type="arabicPeriod" startAt="5"/>
            </a:pPr>
            <a:endParaRPr lang="en-US" sz="1200" dirty="0" smtClean="0"/>
          </a:p>
          <a:p>
            <a:pPr marL="609600" indent="-609600">
              <a:buFont typeface="Times New Roman" pitchFamily="18" charset="0"/>
              <a:buAutoNum type="arabicPeriod" startAt="5"/>
            </a:pPr>
            <a:r>
              <a:rPr lang="en-US" sz="2400" dirty="0" smtClean="0"/>
              <a:t>Low levels of involvement in prosocial leisure activities</a:t>
            </a:r>
          </a:p>
          <a:p>
            <a:pPr marL="609600" indent="-609600">
              <a:buFont typeface="Times New Roman" pitchFamily="18" charset="0"/>
              <a:buAutoNum type="arabicPeriod" startAt="5"/>
            </a:pPr>
            <a:endParaRPr lang="en-US" sz="1200" dirty="0" smtClean="0"/>
          </a:p>
          <a:p>
            <a:pPr marL="609600" indent="-609600">
              <a:buFont typeface="Times New Roman" pitchFamily="18" charset="0"/>
              <a:buAutoNum type="arabicPeriod" startAt="5"/>
            </a:pPr>
            <a:r>
              <a:rPr lang="en-US" sz="2400" dirty="0" smtClean="0"/>
              <a:t>Substance Abuse</a:t>
            </a:r>
          </a:p>
          <a:p>
            <a:pPr marL="990600" lvl="1" indent="-533400">
              <a:buFont typeface="Wingdings" pitchFamily="2" charset="2"/>
              <a:buNone/>
            </a:pPr>
            <a:endParaRPr lang="en-US" sz="2400" b="1" dirty="0" smtClean="0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82879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Lesson 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153400" cy="3276600"/>
          </a:xfrm>
        </p:spPr>
        <p:txBody>
          <a:bodyPr/>
          <a:lstStyle/>
          <a:p>
            <a:r>
              <a:rPr lang="en-US" dirty="0" smtClean="0"/>
              <a:t>Offenders are not usually higher risk because they have a risk </a:t>
            </a:r>
            <a:r>
              <a:rPr lang="en-US" dirty="0"/>
              <a:t>f</a:t>
            </a:r>
            <a:r>
              <a:rPr lang="en-US" dirty="0" smtClean="0"/>
              <a:t>actor…  they have multiple </a:t>
            </a:r>
            <a:r>
              <a:rPr lang="en-US" dirty="0"/>
              <a:t>r</a:t>
            </a:r>
            <a:r>
              <a:rPr lang="en-US" dirty="0" smtClean="0"/>
              <a:t>isk </a:t>
            </a:r>
            <a:r>
              <a:rPr lang="en-US" dirty="0"/>
              <a:t>f</a:t>
            </a:r>
            <a:r>
              <a:rPr lang="en-US" dirty="0" smtClean="0"/>
              <a:t>actors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564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685800"/>
          </a:xfrm>
        </p:spPr>
        <p:txBody>
          <a:bodyPr/>
          <a:lstStyle/>
          <a:p>
            <a:pPr eaLnBrk="1" hangingPunct="1"/>
            <a:r>
              <a:rPr lang="en-US" sz="2000" b="1" dirty="0" smtClean="0"/>
              <a:t>Targeting Criminogenic Need: Results from Meta-Analyses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437007177"/>
              </p:ext>
            </p:extLst>
          </p:nvPr>
        </p:nvGraphicFramePr>
        <p:xfrm>
          <a:off x="835644" y="838200"/>
          <a:ext cx="8053848" cy="472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071" name="Chart" r:id="rId3" imgW="7772408" imgH="4114867" progId="MSGraph.Chart.8">
                  <p:embed followColorScheme="full"/>
                </p:oleObj>
              </mc:Choice>
              <mc:Fallback>
                <p:oleObj name="Chart" r:id="rId3" imgW="7772408" imgH="4114867" progId="MSGraph.Chart.8">
                  <p:embed followColorScheme="full"/>
                  <p:pic>
                    <p:nvPicPr>
                      <p:cNvPr id="0" name="Picture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644" y="838200"/>
                        <a:ext cx="8053848" cy="47288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2282825"/>
            <a:ext cx="1143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>
                <a:solidFill>
                  <a:srgbClr val="FF0000"/>
                </a:solidFill>
              </a:rPr>
              <a:t>Reduction in Recidivism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4655927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</a:rPr>
              <a:t>Increase in Recidivism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23900" y="5638799"/>
            <a:ext cx="765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Source</a:t>
            </a:r>
            <a:r>
              <a:rPr lang="en-US" sz="1000" dirty="0"/>
              <a:t>:  Gendreau, P., French, S.A., and A.Taylor (2002).  What Works (What Doesn’t Work) Revised 2002.  Invited Submission to the </a:t>
            </a:r>
            <a:r>
              <a:rPr lang="en-US" sz="1000" dirty="0" smtClean="0"/>
              <a:t>International </a:t>
            </a:r>
            <a:r>
              <a:rPr lang="en-US" sz="1000" dirty="0"/>
              <a:t>Community Corrections Association Monograph Series Project</a:t>
            </a:r>
          </a:p>
        </p:txBody>
      </p:sp>
    </p:spTree>
    <p:extLst>
      <p:ext uri="{BB962C8B-B14F-4D97-AF65-F5344CB8AC3E}">
        <p14:creationId xmlns:p14="http://schemas.microsoft.com/office/powerpoint/2010/main" val="1899114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altLang="en-US" sz="3600" smtClean="0">
                <a:solidFill>
                  <a:srgbClr val="FF0000"/>
                </a:solidFill>
              </a:rPr>
              <a:t>Criminal Thinking and Mental Illness*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953000"/>
          </a:xfrm>
        </p:spPr>
        <p:txBody>
          <a:bodyPr/>
          <a:lstStyle/>
          <a:p>
            <a:pPr marL="0">
              <a:buFontTx/>
              <a:buNone/>
              <a:defRPr/>
            </a:pPr>
            <a:r>
              <a:rPr lang="en-US" sz="2000" dirty="0" smtClean="0"/>
              <a:t>Morgan, Fisher, </a:t>
            </a:r>
            <a:r>
              <a:rPr lang="en-US" sz="2000" dirty="0" err="1" smtClean="0"/>
              <a:t>Duan</a:t>
            </a:r>
            <a:r>
              <a:rPr lang="en-US" sz="2000" dirty="0" smtClean="0"/>
              <a:t>, </a:t>
            </a:r>
            <a:r>
              <a:rPr lang="en-US" sz="2000" dirty="0" err="1" smtClean="0"/>
              <a:t>Mandracchia</a:t>
            </a:r>
            <a:r>
              <a:rPr lang="en-US" sz="2000" dirty="0" smtClean="0"/>
              <a:t>, and Murray  (2010) studied 414 adult offenders with mental illness (265 males, 149 females) and found:</a:t>
            </a:r>
          </a:p>
          <a:p>
            <a:pPr marL="0">
              <a:buFontTx/>
              <a:buNone/>
              <a:defRPr/>
            </a:pPr>
            <a:endParaRPr lang="en-US" sz="1000" dirty="0" smtClean="0"/>
          </a:p>
          <a:p>
            <a:pPr>
              <a:defRPr/>
            </a:pPr>
            <a:r>
              <a:rPr lang="en-US" sz="2000" dirty="0" smtClean="0"/>
              <a:t>66% had belief systems supportive of criminal life style (based on Psychological Inventory of Criminal Thinking Scale (PICTS)</a:t>
            </a:r>
          </a:p>
          <a:p>
            <a:pPr>
              <a:defRPr/>
            </a:pPr>
            <a:endParaRPr lang="en-US" sz="1000" dirty="0" smtClean="0"/>
          </a:p>
          <a:p>
            <a:pPr>
              <a:defRPr/>
            </a:pPr>
            <a:r>
              <a:rPr lang="en-US" sz="2000" dirty="0" smtClean="0"/>
              <a:t>When compare to other offender samples, male offenders with MI scores similar or higher than non-mentally disordered offenders. </a:t>
            </a:r>
          </a:p>
          <a:p>
            <a:pPr>
              <a:defRPr/>
            </a:pPr>
            <a:endParaRPr lang="en-US" sz="1000" dirty="0" smtClean="0"/>
          </a:p>
          <a:p>
            <a:pPr>
              <a:defRPr/>
            </a:pPr>
            <a:r>
              <a:rPr lang="en-US" sz="2000" dirty="0" smtClean="0"/>
              <a:t>On Criminal Sentiments Scale-Revised,  85% of men and 72% of women with MI had antisocial attitudes, values and beliefs – which was higher than incarcerated sample without MI</a:t>
            </a:r>
            <a:r>
              <a:rPr lang="en-US" sz="2400" dirty="0" smtClean="0"/>
              <a:t>.</a:t>
            </a:r>
          </a:p>
        </p:txBody>
      </p:sp>
      <p:sp>
        <p:nvSpPr>
          <p:cNvPr id="48132" name="TextBox 3"/>
          <p:cNvSpPr txBox="1">
            <a:spLocks noChangeArrowheads="1"/>
          </p:cNvSpPr>
          <p:nvPr/>
        </p:nvSpPr>
        <p:spPr bwMode="auto">
          <a:xfrm>
            <a:off x="563563" y="5326063"/>
            <a:ext cx="815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See:   Prevalence of Criminal Thinking among State Prison Inmates with Serious Mental Illness.  </a:t>
            </a:r>
            <a:r>
              <a:rPr lang="en-US" altLang="en-US" sz="1200" i="1">
                <a:latin typeface="Times New Roman" panose="02020603050405020304" pitchFamily="18" charset="0"/>
              </a:rPr>
              <a:t>Law and Human Behavior </a:t>
            </a:r>
            <a:r>
              <a:rPr lang="en-US" altLang="en-US" sz="1200">
                <a:latin typeface="Times New Roman" panose="02020603050405020304" pitchFamily="18" charset="0"/>
              </a:rPr>
              <a:t>34:324-336, and Center for Behavioral Health Services Criminal Justice Research Policy Brief, April 2010.  Rutgers University. </a:t>
            </a:r>
          </a:p>
        </p:txBody>
      </p:sp>
    </p:spTree>
    <p:extLst>
      <p:ext uri="{BB962C8B-B14F-4D97-AF65-F5344CB8AC3E}">
        <p14:creationId xmlns:p14="http://schemas.microsoft.com/office/powerpoint/2010/main" val="12373444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Conclusion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r>
              <a:rPr lang="en-US" altLang="en-US" sz="2800" smtClean="0"/>
              <a:t>Criminal Thinking styles differentiate people who commit crimes from those who do not independent of mental illness</a:t>
            </a:r>
          </a:p>
          <a:p>
            <a:endParaRPr lang="en-US" altLang="en-US" sz="2800" smtClean="0"/>
          </a:p>
          <a:p>
            <a:r>
              <a:rPr lang="en-US" altLang="en-US" sz="2800" smtClean="0"/>
              <a:t>Incarcerated persons with mental illness are often mentally ill </a:t>
            </a:r>
            <a:r>
              <a:rPr lang="en-US" altLang="en-US" sz="2800" i="1" smtClean="0"/>
              <a:t>and </a:t>
            </a:r>
            <a:r>
              <a:rPr lang="en-US" altLang="en-US" sz="2800" smtClean="0"/>
              <a:t>criminal</a:t>
            </a:r>
          </a:p>
          <a:p>
            <a:endParaRPr lang="en-US" altLang="en-US" sz="2800" smtClean="0"/>
          </a:p>
          <a:p>
            <a:r>
              <a:rPr lang="en-US" altLang="en-US" sz="2800" smtClean="0"/>
              <a:t>Needs to be treated as co-occurring problems</a:t>
            </a:r>
          </a:p>
        </p:txBody>
      </p:sp>
    </p:spTree>
    <p:extLst>
      <p:ext uri="{BB962C8B-B14F-4D97-AF65-F5344CB8AC3E}">
        <p14:creationId xmlns:p14="http://schemas.microsoft.com/office/powerpoint/2010/main" val="763013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Lesson 9</a:t>
            </a:r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change offender behavior – we just need to go about it the right way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Effective Correctional Interventions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077200" cy="4191000"/>
          </a:xfrm>
        </p:spPr>
        <p:txBody>
          <a:bodyPr/>
          <a:lstStyle/>
          <a:p>
            <a:pPr marL="548640" indent="-457200" algn="l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smtClean="0"/>
              <a:t>Use behavioral approaches:  Structured    social learning with cognitive behavioral treatment </a:t>
            </a:r>
          </a:p>
          <a:p>
            <a:pPr marL="548640" indent="-457200" algn="l">
              <a:spcBef>
                <a:spcPts val="0"/>
              </a:spcBef>
              <a:buFont typeface="Wingdings" pitchFamily="2" charset="2"/>
              <a:buChar char="§"/>
            </a:pPr>
            <a:endParaRPr lang="en-US" dirty="0" smtClean="0"/>
          </a:p>
          <a:p>
            <a:pPr marL="548640" lvl="1" indent="-457200" algn="l"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dirty="0" smtClean="0"/>
              <a:t> Focus on current risk factors </a:t>
            </a:r>
          </a:p>
          <a:p>
            <a:pPr marL="548640" lvl="1" indent="-457200" algn="l">
              <a:spcBef>
                <a:spcPts val="0"/>
              </a:spcBef>
              <a:buFont typeface="Wingdings" pitchFamily="2" charset="2"/>
              <a:buChar char="§"/>
            </a:pPr>
            <a:endParaRPr lang="en-US" sz="3200" dirty="0" smtClean="0"/>
          </a:p>
          <a:p>
            <a:pPr marL="548640" lvl="1" indent="-457200" algn="l"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dirty="0" smtClean="0"/>
              <a:t> Action oriented</a:t>
            </a:r>
          </a:p>
          <a:p>
            <a:pPr marL="548640" lvl="1" indent="-457200" algn="l">
              <a:spcBef>
                <a:spcPts val="0"/>
              </a:spcBef>
              <a:buFont typeface="Wingdings" pitchFamily="2" charset="2"/>
              <a:buChar char="§"/>
            </a:pPr>
            <a:endParaRPr lang="en-US" sz="3200" dirty="0"/>
          </a:p>
          <a:p>
            <a:pPr marL="548640" lvl="1" indent="-457200" algn="l"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dirty="0" smtClean="0"/>
              <a:t>Staff follow Core Correctional Practices</a:t>
            </a:r>
          </a:p>
          <a:p>
            <a:pPr marL="548640" lvl="1" indent="-457200" algn="l">
              <a:spcBef>
                <a:spcPts val="0"/>
              </a:spcBef>
            </a:pPr>
            <a:endParaRPr lang="en-US" sz="3200" dirty="0" smtClean="0"/>
          </a:p>
          <a:p>
            <a:pPr marL="548640" lvl="1" indent="-457200" algn="l">
              <a:spcBef>
                <a:spcPts val="0"/>
              </a:spcBef>
              <a:buFont typeface="Wingdings" pitchFamily="2" charset="2"/>
              <a:buChar char="§"/>
            </a:pPr>
            <a:endParaRPr lang="en-US" sz="3200" dirty="0"/>
          </a:p>
          <a:p>
            <a:pPr marL="182880" indent="-182880" algn="l">
              <a:spcBef>
                <a:spcPts val="0"/>
              </a:spcBef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423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Lesson 10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Professional Staff make a Difference </a:t>
            </a:r>
          </a:p>
        </p:txBody>
      </p:sp>
    </p:spTree>
    <p:extLst>
      <p:ext uri="{BB962C8B-B14F-4D97-AF65-F5344CB8AC3E}">
        <p14:creationId xmlns:p14="http://schemas.microsoft.com/office/powerpoint/2010/main" val="4093871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Successful Staff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Successful </a:t>
            </a:r>
            <a:r>
              <a:rPr lang="en-US" sz="2800" dirty="0"/>
              <a:t>staff are modeling appropriate behavior, </a:t>
            </a:r>
            <a:r>
              <a:rPr lang="en-US" sz="2800" dirty="0" smtClean="0"/>
              <a:t>qualified</a:t>
            </a:r>
            <a:r>
              <a:rPr lang="en-US" sz="2800" dirty="0"/>
              <a:t>, well trained</a:t>
            </a:r>
            <a:r>
              <a:rPr lang="en-US" sz="2800" dirty="0" smtClean="0"/>
              <a:t>, well supervised, and committed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800" dirty="0"/>
          </a:p>
          <a:p>
            <a:r>
              <a:rPr lang="en-US" sz="2800" dirty="0" smtClean="0"/>
              <a:t>Staff should be trained, coached, and evaluated regularly in key service delivery skills</a:t>
            </a:r>
          </a:p>
        </p:txBody>
      </p:sp>
    </p:spTree>
    <p:extLst>
      <p:ext uri="{BB962C8B-B14F-4D97-AF65-F5344CB8AC3E}">
        <p14:creationId xmlns:p14="http://schemas.microsoft.com/office/powerpoint/2010/main" val="221384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/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solidFill>
                  <a:srgbClr val="FF0000"/>
                </a:solidFill>
              </a:rPr>
              <a:t>Evidence Based – What does it mean?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3333CC"/>
                </a:solidFill>
              </a:rPr>
              <a:t>There are different forms of evidence:</a:t>
            </a:r>
          </a:p>
          <a:p>
            <a:pPr eaLnBrk="1" hangingPunct="1">
              <a:buFontTx/>
              <a:buNone/>
            </a:pPr>
            <a:endParaRPr lang="en-US" altLang="en-US" sz="1400" smtClean="0">
              <a:solidFill>
                <a:srgbClr val="3333CC"/>
              </a:solidFill>
            </a:endParaRPr>
          </a:p>
          <a:p>
            <a:pPr lvl="1" eaLnBrk="1" hangingPunct="1"/>
            <a:r>
              <a:rPr lang="en-US" altLang="en-US" smtClean="0"/>
              <a:t>The lowest form is anecdotal evidence; stories, opinions, testimonials, case studies, etc - but it often makes us feel good</a:t>
            </a:r>
          </a:p>
          <a:p>
            <a:pPr lvl="1" eaLnBrk="1" hangingPunct="1"/>
            <a:endParaRPr lang="en-US" altLang="en-US" sz="1200" smtClean="0"/>
          </a:p>
          <a:p>
            <a:pPr lvl="1" eaLnBrk="1" hangingPunct="1"/>
            <a:r>
              <a:rPr lang="en-US" altLang="en-US" smtClean="0"/>
              <a:t>The highest form is empirical evidence – research, data, results from controlled studies, etc. - but sometimes it doesn’t make us feel good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5162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6858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FF0000"/>
                </a:solidFill>
              </a:rPr>
              <a:t>Evidence Based Decision Making Requires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>
              <a:buFontTx/>
              <a:buAutoNum type="arabicPeriod"/>
            </a:pPr>
            <a:r>
              <a:rPr lang="en-US" altLang="en-US" sz="2800" smtClean="0"/>
              <a:t>Assessment information</a:t>
            </a:r>
          </a:p>
          <a:p>
            <a:pPr eaLnBrk="1" hangingPunct="1">
              <a:buFontTx/>
              <a:buAutoNum type="arabicPeriod"/>
            </a:pPr>
            <a:endParaRPr lang="en-US" altLang="en-US" sz="1200" smtClean="0"/>
          </a:p>
          <a:p>
            <a:pPr eaLnBrk="1" hangingPunct="1">
              <a:buFontTx/>
              <a:buAutoNum type="arabicPeriod"/>
            </a:pPr>
            <a:r>
              <a:rPr lang="en-US" altLang="en-US" sz="2800" smtClean="0"/>
              <a:t>Relevant research</a:t>
            </a:r>
          </a:p>
          <a:p>
            <a:pPr eaLnBrk="1" hangingPunct="1">
              <a:buFontTx/>
              <a:buAutoNum type="arabicPeriod"/>
            </a:pPr>
            <a:endParaRPr lang="en-US" altLang="en-US" sz="1200" smtClean="0"/>
          </a:p>
          <a:p>
            <a:pPr eaLnBrk="1" hangingPunct="1">
              <a:buFontTx/>
              <a:buAutoNum type="arabicPeriod"/>
            </a:pPr>
            <a:r>
              <a:rPr lang="en-US" altLang="en-US" sz="2800" smtClean="0"/>
              <a:t>Available programming</a:t>
            </a:r>
          </a:p>
          <a:p>
            <a:pPr eaLnBrk="1" hangingPunct="1">
              <a:buFontTx/>
              <a:buAutoNum type="arabicPeriod"/>
            </a:pPr>
            <a:endParaRPr lang="en-US" altLang="en-US" sz="1200" smtClean="0"/>
          </a:p>
          <a:p>
            <a:pPr eaLnBrk="1" hangingPunct="1">
              <a:buFontTx/>
              <a:buAutoNum type="arabicPeriod"/>
            </a:pPr>
            <a:r>
              <a:rPr lang="en-US" altLang="en-US" sz="2800" smtClean="0"/>
              <a:t>Evaluation</a:t>
            </a:r>
          </a:p>
          <a:p>
            <a:pPr eaLnBrk="1" hangingPunct="1">
              <a:buFontTx/>
              <a:buAutoNum type="arabicPeriod"/>
            </a:pPr>
            <a:endParaRPr lang="en-US" altLang="en-US" sz="1200" smtClean="0"/>
          </a:p>
          <a:p>
            <a:pPr eaLnBrk="1" hangingPunct="1">
              <a:buFontTx/>
              <a:buAutoNum type="arabicPeriod"/>
            </a:pPr>
            <a:r>
              <a:rPr lang="en-US" altLang="en-US" sz="2800" smtClean="0"/>
              <a:t>Professionalism and knowledge from staff </a:t>
            </a:r>
          </a:p>
          <a:p>
            <a:pPr eaLnBrk="1" hangingPunct="1">
              <a:buFontTx/>
              <a:buAutoNum type="arabicPeriod"/>
            </a:pPr>
            <a:endParaRPr lang="en-US" altLang="en-US" sz="2800" smtClean="0"/>
          </a:p>
          <a:p>
            <a:pPr eaLnBrk="1" hangingPunct="1">
              <a:buFontTx/>
              <a:buAutoNum type="arabicPeriod"/>
            </a:pPr>
            <a:endParaRPr lang="en-US" altLang="en-US" sz="3600" smtClean="0"/>
          </a:p>
          <a:p>
            <a:pPr eaLnBrk="1" hangingPunct="1">
              <a:buFontTx/>
              <a:buAutoNum type="arabicPeriod"/>
            </a:pPr>
            <a:endParaRPr lang="en-US" altLang="en-US" sz="2400" smtClean="0"/>
          </a:p>
          <a:p>
            <a:pPr eaLnBrk="1" hangingPunct="1"/>
            <a:endParaRPr lang="en-US" altLang="en-US" sz="240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215313" y="271463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325284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Lesson 2</a:t>
            </a: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things don’t work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Ineffective Approaches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Programs that cannot maintain fidelity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Programs that focus on non-criminogenic factors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Classes focused on fear and other emotional appeals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Shaming offenders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Drug education programs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Non-directive, client centered approaches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Talking cures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Self-Help programs</a:t>
            </a: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Vague unstructured rehabilitation programs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“Punishing smarter”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Lesson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anything you want to fix starts with assessment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Assessment helps us…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the risk and need principles – “who” to target and “what” to target</a:t>
            </a:r>
          </a:p>
          <a:p>
            <a:endParaRPr lang="en-US" sz="1000" dirty="0" smtClean="0"/>
          </a:p>
          <a:p>
            <a:r>
              <a:rPr lang="en-US" dirty="0" smtClean="0"/>
              <a:t>Can help reduce bias</a:t>
            </a:r>
          </a:p>
          <a:p>
            <a:endParaRPr lang="en-US" sz="1000" dirty="0" smtClean="0"/>
          </a:p>
          <a:p>
            <a:r>
              <a:rPr lang="en-US" dirty="0" smtClean="0"/>
              <a:t>Helps us know if interventions have worked</a:t>
            </a:r>
          </a:p>
          <a:p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Lesson 5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7848600" cy="3352800"/>
          </a:xfrm>
        </p:spPr>
        <p:txBody>
          <a:bodyPr/>
          <a:lstStyle/>
          <a:p>
            <a:pPr marL="347472" indent="-347472" algn="l">
              <a:buFont typeface="Arial" pitchFamily="34" charset="0"/>
              <a:buChar char="•"/>
            </a:pPr>
            <a:r>
              <a:rPr lang="en-US" dirty="0" smtClean="0"/>
              <a:t>Some times we fail because we provide intensive programs to the wrong offenders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10340</TotalTime>
  <Words>909</Words>
  <Application>Microsoft Office PowerPoint</Application>
  <PresentationFormat>On-screen Show (4:3)</PresentationFormat>
  <Paragraphs>151</Paragraphs>
  <Slides>29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Times New Roman</vt:lpstr>
      <vt:lpstr>Wingdings</vt:lpstr>
      <vt:lpstr>Default Design</vt:lpstr>
      <vt:lpstr>Microsoft Excel Chart</vt:lpstr>
      <vt:lpstr>Chart</vt:lpstr>
      <vt:lpstr>What works and What Doesn’t in Reducing Recidivism: Some Lessons Learned from Evaluating Correctional Programs  </vt:lpstr>
      <vt:lpstr>Lesson #1</vt:lpstr>
      <vt:lpstr>Evidence Based – What does it mean?</vt:lpstr>
      <vt:lpstr>Evidence Based Decision Making Requires</vt:lpstr>
      <vt:lpstr>Lesson 2</vt:lpstr>
      <vt:lpstr>Ineffective Approaches</vt:lpstr>
      <vt:lpstr>Lesson 3</vt:lpstr>
      <vt:lpstr>Assessment helps us…</vt:lpstr>
      <vt:lpstr>Lesson 5 </vt:lpstr>
      <vt:lpstr>Risk Principle </vt:lpstr>
      <vt:lpstr> Intensive Treatment for Low Risk Offenders will Often Increase Failure Rates </vt:lpstr>
      <vt:lpstr>STUDY OF COMMUNITY CORRECTIONAL PROGRAMS IN OHIO</vt:lpstr>
      <vt:lpstr>PowerPoint Presentation</vt:lpstr>
      <vt:lpstr>PowerPoint Presentation</vt:lpstr>
      <vt:lpstr>Lesson 6</vt:lpstr>
      <vt:lpstr>The question is: What does more “intensive” treatment mean in practice? </vt:lpstr>
      <vt:lpstr>2010 Dosage Study of 689 Offenders</vt:lpstr>
      <vt:lpstr>Lesson 7</vt:lpstr>
      <vt:lpstr>Andrews and Bonta’s Major Set of Risk/Need Factors</vt:lpstr>
      <vt:lpstr>Major Set of Risk/Need Factors</vt:lpstr>
      <vt:lpstr>Lesson 8</vt:lpstr>
      <vt:lpstr>Targeting Criminogenic Need: Results from Meta-Analyses</vt:lpstr>
      <vt:lpstr>Criminal Thinking and Mental Illness*</vt:lpstr>
      <vt:lpstr>Conclusion</vt:lpstr>
      <vt:lpstr>Lesson 9</vt:lpstr>
      <vt:lpstr>Effective Correctional Interventions </vt:lpstr>
      <vt:lpstr>Lesson 10</vt:lpstr>
      <vt:lpstr>Successful Staff</vt:lpstr>
      <vt:lpstr>Thank you</vt:lpstr>
    </vt:vector>
  </TitlesOfParts>
  <Company>University of Cincinnati, uc.edu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</dc:creator>
  <cp:lastModifiedBy>Edward J Latessa</cp:lastModifiedBy>
  <cp:revision>1032</cp:revision>
  <dcterms:created xsi:type="dcterms:W3CDTF">2009-11-05T01:45:01Z</dcterms:created>
  <dcterms:modified xsi:type="dcterms:W3CDTF">2016-12-22T19:46:05Z</dcterms:modified>
</cp:coreProperties>
</file>