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1" r:id="rId5"/>
    <p:sldId id="291" r:id="rId6"/>
    <p:sldId id="292" r:id="rId7"/>
    <p:sldId id="293" r:id="rId8"/>
    <p:sldId id="260" r:id="rId9"/>
    <p:sldId id="287" r:id="rId10"/>
    <p:sldId id="286" r:id="rId11"/>
    <p:sldId id="288" r:id="rId12"/>
    <p:sldId id="289" r:id="rId13"/>
    <p:sldId id="285" r:id="rId14"/>
    <p:sldId id="261" r:id="rId15"/>
    <p:sldId id="290" r:id="rId16"/>
    <p:sldId id="280"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73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14" autoAdjust="0"/>
  </p:normalViewPr>
  <p:slideViewPr>
    <p:cSldViewPr>
      <p:cViewPr>
        <p:scale>
          <a:sx n="96" d="100"/>
          <a:sy n="96" d="100"/>
        </p:scale>
        <p:origin x="-33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s-C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O"/>
          </a:p>
        </p:txBody>
      </p:sp>
    </p:spTree>
    <p:extLst>
      <p:ext uri="{BB962C8B-B14F-4D97-AF65-F5344CB8AC3E}">
        <p14:creationId xmlns:p14="http://schemas.microsoft.com/office/powerpoint/2010/main" val="4202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C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Tree>
    <p:extLst>
      <p:ext uri="{BB962C8B-B14F-4D97-AF65-F5344CB8AC3E}">
        <p14:creationId xmlns:p14="http://schemas.microsoft.com/office/powerpoint/2010/main" val="350944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s-C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Tree>
    <p:extLst>
      <p:ext uri="{BB962C8B-B14F-4D97-AF65-F5344CB8AC3E}">
        <p14:creationId xmlns:p14="http://schemas.microsoft.com/office/powerpoint/2010/main" val="242453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C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Tree>
    <p:extLst>
      <p:ext uri="{BB962C8B-B14F-4D97-AF65-F5344CB8AC3E}">
        <p14:creationId xmlns:p14="http://schemas.microsoft.com/office/powerpoint/2010/main" val="169862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s-CO"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37667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C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Tree>
    <p:extLst>
      <p:ext uri="{BB962C8B-B14F-4D97-AF65-F5344CB8AC3E}">
        <p14:creationId xmlns:p14="http://schemas.microsoft.com/office/powerpoint/2010/main" val="403351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s-CO"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Tree>
    <p:extLst>
      <p:ext uri="{BB962C8B-B14F-4D97-AF65-F5344CB8AC3E}">
        <p14:creationId xmlns:p14="http://schemas.microsoft.com/office/powerpoint/2010/main" val="22373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CO"/>
          </a:p>
        </p:txBody>
      </p:sp>
    </p:spTree>
    <p:extLst>
      <p:ext uri="{BB962C8B-B14F-4D97-AF65-F5344CB8AC3E}">
        <p14:creationId xmlns:p14="http://schemas.microsoft.com/office/powerpoint/2010/main" val="41778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15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s-C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8492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s-C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s-CO"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219B9-1AF7-4412-B3DD-342B7CCE8CBB}" type="datetimeFigureOut">
              <a:rPr lang="es-CO" smtClean="0"/>
              <a:pPr/>
              <a:t>11/01/2017</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86B1B6D5-F5A7-459A-927E-CA237D4F2E1A}" type="slidenum">
              <a:rPr lang="es-CO" smtClean="0"/>
              <a:pPr/>
              <a:t>‹#›</a:t>
            </a:fld>
            <a:endParaRPr lang="es-CO" dirty="0"/>
          </a:p>
        </p:txBody>
      </p:sp>
    </p:spTree>
    <p:extLst>
      <p:ext uri="{BB962C8B-B14F-4D97-AF65-F5344CB8AC3E}">
        <p14:creationId xmlns:p14="http://schemas.microsoft.com/office/powerpoint/2010/main" val="159541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CO" dirty="0"/>
          </a:p>
        </p:txBody>
      </p:sp>
      <p:sp>
        <p:nvSpPr>
          <p:cNvPr id="4" name="Date Placeholder 3"/>
          <p:cNvSpPr>
            <a:spLocks noGrp="1"/>
          </p:cNvSpPr>
          <p:nvPr>
            <p:ph type="dt" sz="half" idx="2"/>
          </p:nvPr>
        </p:nvSpPr>
        <p:spPr>
          <a:xfrm>
            <a:off x="2240280" y="6356350"/>
            <a:ext cx="960120" cy="365125"/>
          </a:xfrm>
          <a:prstGeom prst="rect">
            <a:avLst/>
          </a:prstGeom>
        </p:spPr>
        <p:txBody>
          <a:bodyPr vert="horz" lIns="91440" tIns="45720" rIns="91440" bIns="45720" rtlCol="0" anchor="ctr"/>
          <a:lstStyle>
            <a:lvl1pPr algn="l">
              <a:defRPr sz="800">
                <a:solidFill>
                  <a:schemeClr val="tx1">
                    <a:tint val="75000"/>
                  </a:schemeClr>
                </a:solidFill>
                <a:latin typeface="Corbel" panose="020B0503020204020204" pitchFamily="34" charset="0"/>
              </a:defRPr>
            </a:lvl1pPr>
          </a:lstStyle>
          <a:p>
            <a:fld id="{7C7219B9-1AF7-4412-B3DD-342B7CCE8CBB}" type="datetimeFigureOut">
              <a:rPr lang="es-CO" smtClean="0"/>
              <a:pPr/>
              <a:t>11/01/2017</a:t>
            </a:fld>
            <a:endParaRPr lang="es-CO" dirty="0"/>
          </a:p>
        </p:txBody>
      </p:sp>
      <p:sp>
        <p:nvSpPr>
          <p:cNvPr id="5" name="Footer Placeholder 4"/>
          <p:cNvSpPr>
            <a:spLocks noGrp="1"/>
          </p:cNvSpPr>
          <p:nvPr>
            <p:ph type="ftr" sz="quarter" idx="3"/>
          </p:nvPr>
        </p:nvSpPr>
        <p:spPr>
          <a:xfrm>
            <a:off x="3276600" y="6356350"/>
            <a:ext cx="2895600" cy="365125"/>
          </a:xfrm>
          <a:prstGeom prst="rect">
            <a:avLst/>
          </a:prstGeom>
        </p:spPr>
        <p:txBody>
          <a:bodyPr vert="horz" lIns="91440" tIns="45720" rIns="91440" bIns="45720" rtlCol="0" anchor="ctr"/>
          <a:lstStyle>
            <a:lvl1pPr algn="ctr">
              <a:defRPr sz="800">
                <a:solidFill>
                  <a:schemeClr val="tx1">
                    <a:tint val="75000"/>
                  </a:schemeClr>
                </a:solidFill>
                <a:latin typeface="Corbel" panose="020B0503020204020204" pitchFamily="34" charset="0"/>
              </a:defRPr>
            </a:lvl1pPr>
          </a:lstStyle>
          <a:p>
            <a:endParaRPr lang="es-CO" dirty="0"/>
          </a:p>
        </p:txBody>
      </p:sp>
      <p:sp>
        <p:nvSpPr>
          <p:cNvPr id="6" name="Slide Number Placeholder 5"/>
          <p:cNvSpPr>
            <a:spLocks noGrp="1"/>
          </p:cNvSpPr>
          <p:nvPr>
            <p:ph type="sldNum" sz="quarter" idx="4"/>
          </p:nvPr>
        </p:nvSpPr>
        <p:spPr>
          <a:xfrm>
            <a:off x="6248400" y="6356350"/>
            <a:ext cx="457200" cy="365125"/>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fld id="{86B1B6D5-F5A7-459A-927E-CA237D4F2E1A}" type="slidenum">
              <a:rPr lang="es-CO" smtClean="0"/>
              <a:pPr/>
              <a:t>‹#›</a:t>
            </a:fld>
            <a:endParaRPr lang="es-CO" dirty="0"/>
          </a:p>
        </p:txBody>
      </p:sp>
      <p:pic>
        <p:nvPicPr>
          <p:cNvPr id="10" name="Picture 0" descr="letterhead.ti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4800" y="5788378"/>
            <a:ext cx="3336197" cy="497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userDrawn="1"/>
        </p:nvSpPr>
        <p:spPr>
          <a:xfrm>
            <a:off x="304800" y="6286110"/>
            <a:ext cx="8107345" cy="553998"/>
          </a:xfrm>
          <a:prstGeom prst="rect">
            <a:avLst/>
          </a:prstGeom>
          <a:noFill/>
        </p:spPr>
        <p:txBody>
          <a:bodyPr wrap="square" rtlCol="0">
            <a:spAutoFit/>
          </a:bodyPr>
          <a:lstStyle/>
          <a:p>
            <a:r>
              <a:rPr lang="en-US" sz="1600" b="1" dirty="0" smtClean="0">
                <a:solidFill>
                  <a:srgbClr val="FFC000"/>
                </a:solidFill>
              </a:rPr>
              <a:t>Criminal Justice – Behavioral Health</a:t>
            </a:r>
            <a:r>
              <a:rPr lang="en-US" sz="1600" b="1" dirty="0" smtClean="0"/>
              <a:t>:  </a:t>
            </a:r>
            <a:r>
              <a:rPr lang="en-US" sz="1600" b="1" dirty="0" smtClean="0">
                <a:solidFill>
                  <a:schemeClr val="bg1">
                    <a:lumMod val="65000"/>
                  </a:schemeClr>
                </a:solidFill>
              </a:rPr>
              <a:t>Partnerships Creating Integrated Healthcare</a:t>
            </a:r>
          </a:p>
          <a:p>
            <a:r>
              <a:rPr lang="en-US" sz="1400" b="1" i="1" dirty="0" smtClean="0"/>
              <a:t>January 29-31, 2017</a:t>
            </a:r>
            <a:endParaRPr lang="en-US" sz="1400" b="1" i="1" dirty="0"/>
          </a:p>
        </p:txBody>
      </p:sp>
    </p:spTree>
    <p:extLst>
      <p:ext uri="{BB962C8B-B14F-4D97-AF65-F5344CB8AC3E}">
        <p14:creationId xmlns:p14="http://schemas.microsoft.com/office/powerpoint/2010/main" val="3189024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16733A"/>
          </a:solidFill>
          <a:latin typeface="Corbel" panose="020B0503020204020204" pitchFamily="34" charset="0"/>
          <a:ea typeface="+mj-ea"/>
          <a:cs typeface="+mj-cs"/>
        </a:defRPr>
      </a:lvl1pPr>
    </p:titleStyle>
    <p:bodyStyle>
      <a:lvl1pPr marL="342900" indent="-342900" algn="l" defTabSz="914400" rtl="0" eaLnBrk="1" latinLnBrk="0" hangingPunct="1">
        <a:spcBef>
          <a:spcPct val="20000"/>
        </a:spcBef>
        <a:buClr>
          <a:srgbClr val="BB2025"/>
        </a:buClr>
        <a:buFont typeface="Arial" panose="020B0604020202020204" pitchFamily="34" charset="0"/>
        <a:buChar char="•"/>
        <a:defRPr sz="3200" kern="1200">
          <a:solidFill>
            <a:schemeClr val="tx1"/>
          </a:solidFill>
          <a:latin typeface="Corbel" panose="020B0503020204020204" pitchFamily="34" charset="0"/>
          <a:ea typeface="+mn-ea"/>
          <a:cs typeface="+mn-cs"/>
        </a:defRPr>
      </a:lvl1pPr>
      <a:lvl2pPr marL="742950" indent="-285750" algn="l" defTabSz="914400" rtl="0" eaLnBrk="1" latinLnBrk="0" hangingPunct="1">
        <a:spcBef>
          <a:spcPct val="20000"/>
        </a:spcBef>
        <a:buClr>
          <a:srgbClr val="BB2025"/>
        </a:buClr>
        <a:buFont typeface="Arial" panose="020B0604020202020204" pitchFamily="34" charset="0"/>
        <a:buChar char="–"/>
        <a:defRPr sz="2800" kern="1200">
          <a:solidFill>
            <a:schemeClr val="tx1"/>
          </a:solidFill>
          <a:latin typeface="Corbel" panose="020B0503020204020204" pitchFamily="34" charset="0"/>
          <a:ea typeface="+mn-ea"/>
          <a:cs typeface="+mn-cs"/>
        </a:defRPr>
      </a:lvl2pPr>
      <a:lvl3pPr marL="1143000" indent="-228600" algn="l" defTabSz="914400" rtl="0" eaLnBrk="1" latinLnBrk="0" hangingPunct="1">
        <a:spcBef>
          <a:spcPct val="20000"/>
        </a:spcBef>
        <a:buClr>
          <a:srgbClr val="BB2025"/>
        </a:buClr>
        <a:buFont typeface="Arial" panose="020B0604020202020204" pitchFamily="34" charset="0"/>
        <a:buChar char="•"/>
        <a:defRPr sz="2400" kern="1200">
          <a:solidFill>
            <a:schemeClr val="tx1"/>
          </a:solidFill>
          <a:latin typeface="Corbel" panose="020B0503020204020204" pitchFamily="34" charset="0"/>
          <a:ea typeface="+mn-ea"/>
          <a:cs typeface="+mn-cs"/>
        </a:defRPr>
      </a:lvl3pPr>
      <a:lvl4pPr marL="1600200" indent="-228600" algn="l" defTabSz="914400" rtl="0" eaLnBrk="1" latinLnBrk="0" hangingPunct="1">
        <a:spcBef>
          <a:spcPct val="20000"/>
        </a:spcBef>
        <a:buClr>
          <a:srgbClr val="BB2025"/>
        </a:buClr>
        <a:buFont typeface="Arial" panose="020B0604020202020204" pitchFamily="34" charset="0"/>
        <a:buChar char="–"/>
        <a:defRPr sz="2000" kern="1200">
          <a:solidFill>
            <a:schemeClr val="tx1"/>
          </a:solidFill>
          <a:latin typeface="Corbel" panose="020B0503020204020204" pitchFamily="34" charset="0"/>
          <a:ea typeface="+mn-ea"/>
          <a:cs typeface="+mn-cs"/>
        </a:defRPr>
      </a:lvl4pPr>
      <a:lvl5pPr marL="2057400" indent="-228600" algn="l" defTabSz="914400" rtl="0" eaLnBrk="1" latinLnBrk="0" hangingPunct="1">
        <a:spcBef>
          <a:spcPct val="20000"/>
        </a:spcBef>
        <a:buClr>
          <a:srgbClr val="BB2025"/>
        </a:buClr>
        <a:buFont typeface="Arial" panose="020B0604020202020204" pitchFamily="34" charset="0"/>
        <a:buChar char="»"/>
        <a:defRPr sz="2000" kern="1200">
          <a:solidFill>
            <a:schemeClr val="tx1"/>
          </a:solidFill>
          <a:latin typeface="Corbel" panose="020B05030202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tic.nicic.gov/Library/024107.pdf" TargetMode="External"/><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tatic.nicic.gov/Library/024107.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478681"/>
          </a:xfrm>
        </p:spPr>
        <p:txBody>
          <a:bodyPr>
            <a:noAutofit/>
          </a:bodyPr>
          <a:lstStyle/>
          <a:p>
            <a:r>
              <a:rPr lang="en-US" sz="5400" b="1" dirty="0" smtClean="0">
                <a:latin typeface="Cambria" pitchFamily="18" charset="0"/>
              </a:rPr>
              <a:t>Intercept 5</a:t>
            </a:r>
            <a:br>
              <a:rPr lang="en-US" sz="5400" b="1" dirty="0" smtClean="0">
                <a:latin typeface="Cambria" pitchFamily="18" charset="0"/>
              </a:rPr>
            </a:br>
            <a:r>
              <a:rPr lang="en-US" sz="5400" b="1" dirty="0" smtClean="0">
                <a:latin typeface="Cambria" pitchFamily="18" charset="0"/>
              </a:rPr>
              <a:t>Community Supervision</a:t>
            </a:r>
            <a:endParaRPr lang="es-CO" sz="5400" b="1" dirty="0">
              <a:latin typeface="Cambria" pitchFamily="18" charset="0"/>
            </a:endParaRPr>
          </a:p>
        </p:txBody>
      </p:sp>
      <p:sp>
        <p:nvSpPr>
          <p:cNvPr id="9" name="Title 1"/>
          <p:cNvSpPr txBox="1">
            <a:spLocks/>
          </p:cNvSpPr>
          <p:nvPr/>
        </p:nvSpPr>
        <p:spPr>
          <a:xfrm>
            <a:off x="685800" y="21304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16733A"/>
                </a:solidFill>
                <a:latin typeface="Corbel" panose="020B0503020204020204" pitchFamily="34" charset="0"/>
                <a:ea typeface="+mj-ea"/>
                <a:cs typeface="+mj-cs"/>
              </a:defRPr>
            </a:lvl1pPr>
          </a:lstStyle>
          <a:p>
            <a:pPr>
              <a:defRPr/>
            </a:pPr>
            <a:endParaRPr lang="en-US" sz="3600" dirty="0"/>
          </a:p>
        </p:txBody>
      </p:sp>
      <p:sp>
        <p:nvSpPr>
          <p:cNvPr id="4" name="TextBox 3"/>
          <p:cNvSpPr txBox="1"/>
          <p:nvPr/>
        </p:nvSpPr>
        <p:spPr>
          <a:xfrm>
            <a:off x="3657600" y="5410200"/>
            <a:ext cx="184731" cy="369332"/>
          </a:xfrm>
          <a:prstGeom prst="rect">
            <a:avLst/>
          </a:prstGeom>
          <a:noFill/>
        </p:spPr>
        <p:txBody>
          <a:bodyPr wrap="none" rtlCol="0">
            <a:spAutoFit/>
          </a:bodyPr>
          <a:lstStyle/>
          <a:p>
            <a:endParaRPr lang="en-US" dirty="0"/>
          </a:p>
        </p:txBody>
      </p:sp>
      <p:sp>
        <p:nvSpPr>
          <p:cNvPr id="11" name="Subtitle 2"/>
          <p:cNvSpPr txBox="1">
            <a:spLocks/>
          </p:cNvSpPr>
          <p:nvPr/>
        </p:nvSpPr>
        <p:spPr>
          <a:xfrm>
            <a:off x="457200" y="3810000"/>
            <a:ext cx="8153400" cy="28194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rgbClr val="BB2025"/>
              </a:buClr>
              <a:buFont typeface="Arial" panose="020B0604020202020204" pitchFamily="34" charset="0"/>
              <a:buNone/>
              <a:defRPr sz="3200" kern="1200">
                <a:solidFill>
                  <a:schemeClr val="tx1">
                    <a:tint val="75000"/>
                  </a:schemeClr>
                </a:solidFill>
                <a:latin typeface="Corbel" panose="020B0503020204020204" pitchFamily="34" charset="0"/>
                <a:ea typeface="+mn-ea"/>
                <a:cs typeface="+mn-cs"/>
              </a:defRPr>
            </a:lvl1pPr>
            <a:lvl2pPr marL="457200" indent="0" algn="ctr" defTabSz="914400" rtl="0" eaLnBrk="1" latinLnBrk="0" hangingPunct="1">
              <a:spcBef>
                <a:spcPct val="20000"/>
              </a:spcBef>
              <a:buClr>
                <a:srgbClr val="BB2025"/>
              </a:buClr>
              <a:buFont typeface="Arial" panose="020B0604020202020204" pitchFamily="34" charset="0"/>
              <a:buNone/>
              <a:defRPr sz="2800" kern="1200">
                <a:solidFill>
                  <a:schemeClr val="tx1">
                    <a:tint val="75000"/>
                  </a:schemeClr>
                </a:solidFill>
                <a:latin typeface="Corbel" panose="020B0503020204020204" pitchFamily="34" charset="0"/>
                <a:ea typeface="+mn-ea"/>
                <a:cs typeface="+mn-cs"/>
              </a:defRPr>
            </a:lvl2pPr>
            <a:lvl3pPr marL="914400" indent="0" algn="ctr" defTabSz="914400" rtl="0" eaLnBrk="1" latinLnBrk="0" hangingPunct="1">
              <a:spcBef>
                <a:spcPct val="20000"/>
              </a:spcBef>
              <a:buClr>
                <a:srgbClr val="BB2025"/>
              </a:buClr>
              <a:buFont typeface="Arial" panose="020B0604020202020204" pitchFamily="34" charset="0"/>
              <a:buNone/>
              <a:defRPr sz="2400" kern="1200">
                <a:solidFill>
                  <a:schemeClr val="tx1">
                    <a:tint val="75000"/>
                  </a:schemeClr>
                </a:solidFill>
                <a:latin typeface="Corbel" panose="020B0503020204020204" pitchFamily="34" charset="0"/>
                <a:ea typeface="+mn-ea"/>
                <a:cs typeface="+mn-cs"/>
              </a:defRPr>
            </a:lvl3pPr>
            <a:lvl4pPr marL="1371600" indent="0" algn="ctr" defTabSz="914400" rtl="0" eaLnBrk="1" latinLnBrk="0" hangingPunct="1">
              <a:spcBef>
                <a:spcPct val="20000"/>
              </a:spcBef>
              <a:buClr>
                <a:srgbClr val="BB2025"/>
              </a:buClr>
              <a:buFont typeface="Arial" panose="020B0604020202020204" pitchFamily="34" charset="0"/>
              <a:buNone/>
              <a:defRPr sz="2000" kern="1200">
                <a:solidFill>
                  <a:schemeClr val="tx1">
                    <a:tint val="75000"/>
                  </a:schemeClr>
                </a:solidFill>
                <a:latin typeface="Corbel" panose="020B0503020204020204" pitchFamily="34" charset="0"/>
                <a:ea typeface="+mn-ea"/>
                <a:cs typeface="+mn-cs"/>
              </a:defRPr>
            </a:lvl4pPr>
            <a:lvl5pPr marL="1828800" indent="0" algn="ctr" defTabSz="914400" rtl="0" eaLnBrk="1" latinLnBrk="0" hangingPunct="1">
              <a:spcBef>
                <a:spcPct val="20000"/>
              </a:spcBef>
              <a:buClr>
                <a:srgbClr val="BB2025"/>
              </a:buClr>
              <a:buFont typeface="Arial" panose="020B0604020202020204" pitchFamily="34" charset="0"/>
              <a:buNone/>
              <a:defRPr sz="2000" kern="1200">
                <a:solidFill>
                  <a:schemeClr val="tx1">
                    <a:tint val="75000"/>
                  </a:schemeClr>
                </a:solidFill>
                <a:latin typeface="Corbel" panose="020B0503020204020204" pitchFamily="34"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defRPr/>
            </a:pPr>
            <a:endParaRPr lang="en-US" sz="2000" b="1" dirty="0" smtClean="0">
              <a:solidFill>
                <a:schemeClr val="tx1"/>
              </a:solidFill>
              <a:latin typeface="Cambria" pitchFamily="18" charset="0"/>
            </a:endParaRPr>
          </a:p>
          <a:p>
            <a:pPr>
              <a:defRPr/>
            </a:pPr>
            <a:endParaRPr lang="en-US" sz="2000" b="1" dirty="0" smtClean="0">
              <a:solidFill>
                <a:schemeClr val="tx1"/>
              </a:solidFill>
              <a:latin typeface="Cambria" pitchFamily="18" charset="0"/>
            </a:endParaRPr>
          </a:p>
          <a:p>
            <a:pPr>
              <a:defRPr/>
            </a:pPr>
            <a:r>
              <a:rPr lang="en-US" sz="2000" b="1" dirty="0" smtClean="0">
                <a:solidFill>
                  <a:schemeClr val="tx1"/>
                </a:solidFill>
                <a:latin typeface="Cambria" pitchFamily="18" charset="0"/>
              </a:rPr>
              <a:t> Magdalena Morales-Aina, LPC-S, LPCC</a:t>
            </a:r>
          </a:p>
          <a:p>
            <a:pPr>
              <a:defRPr/>
            </a:pPr>
            <a:r>
              <a:rPr lang="en-US" sz="2000" b="1" dirty="0" smtClean="0">
                <a:solidFill>
                  <a:schemeClr val="tx1"/>
                </a:solidFill>
                <a:latin typeface="Cambria" pitchFamily="18" charset="0"/>
              </a:rPr>
              <a:t>Director</a:t>
            </a:r>
          </a:p>
          <a:p>
            <a:pPr>
              <a:defRPr/>
            </a:pPr>
            <a:r>
              <a:rPr lang="en-US" sz="2000" b="1" dirty="0" smtClean="0">
                <a:solidFill>
                  <a:schemeClr val="tx1"/>
                </a:solidFill>
                <a:latin typeface="Cambria" pitchFamily="18" charset="0"/>
              </a:rPr>
              <a:t>El Paso County Community Supervision </a:t>
            </a:r>
          </a:p>
          <a:p>
            <a:pPr>
              <a:defRPr/>
            </a:pPr>
            <a:r>
              <a:rPr lang="en-US" sz="2000" b="1" dirty="0" smtClean="0">
                <a:solidFill>
                  <a:schemeClr val="tx1"/>
                </a:solidFill>
                <a:latin typeface="Cambria" pitchFamily="18" charset="0"/>
              </a:rPr>
              <a:t>and Corrections Department</a:t>
            </a:r>
          </a:p>
          <a:p>
            <a:pPr>
              <a:defRPr/>
            </a:pPr>
            <a:endParaRPr lang="en-US" i="1" dirty="0" smtClean="0">
              <a:solidFill>
                <a:schemeClr val="tx1"/>
              </a:solidFill>
              <a:latin typeface="Cambria" pitchFamily="18" charset="0"/>
            </a:endParaRPr>
          </a:p>
          <a:p>
            <a:pPr>
              <a:defRPr/>
            </a:pPr>
            <a:endParaRPr lang="en-US" sz="4400" i="1" dirty="0" smtClean="0">
              <a:latin typeface="Times New Roman" pitchFamily="18" charset="0"/>
            </a:endParaRPr>
          </a:p>
          <a:p>
            <a:pPr>
              <a:defRPr/>
            </a:pPr>
            <a:endParaRPr lang="en-US" sz="4400" i="1" dirty="0" smtClean="0">
              <a:latin typeface="Times New Roman" pitchFamily="18" charset="0"/>
            </a:endParaRPr>
          </a:p>
          <a:p>
            <a:pPr>
              <a:defRPr/>
            </a:pPr>
            <a:endParaRPr lang="en-US" dirty="0"/>
          </a:p>
        </p:txBody>
      </p:sp>
      <p:pic>
        <p:nvPicPr>
          <p:cNvPr id="10" name="Picture 0" descr="letterhead.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45492"/>
            <a:ext cx="3336197" cy="497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381000" y="843224"/>
            <a:ext cx="8107345" cy="553998"/>
          </a:xfrm>
          <a:prstGeom prst="rect">
            <a:avLst/>
          </a:prstGeom>
          <a:noFill/>
        </p:spPr>
        <p:txBody>
          <a:bodyPr wrap="square" rtlCol="0">
            <a:spAutoFit/>
          </a:bodyPr>
          <a:lstStyle/>
          <a:p>
            <a:r>
              <a:rPr lang="en-US" sz="1600" b="1" dirty="0" smtClean="0">
                <a:solidFill>
                  <a:srgbClr val="FFC000"/>
                </a:solidFill>
              </a:rPr>
              <a:t>Criminal Justice – Behavioral Health</a:t>
            </a:r>
            <a:r>
              <a:rPr lang="en-US" sz="1600" b="1" dirty="0" smtClean="0"/>
              <a:t>:  </a:t>
            </a:r>
            <a:r>
              <a:rPr lang="en-US" sz="1600" b="1" dirty="0" smtClean="0">
                <a:solidFill>
                  <a:schemeClr val="bg1">
                    <a:lumMod val="65000"/>
                  </a:schemeClr>
                </a:solidFill>
              </a:rPr>
              <a:t>Partnerships Creating Integrated Healthcare</a:t>
            </a:r>
          </a:p>
          <a:p>
            <a:r>
              <a:rPr lang="en-US" sz="1400" b="1" i="1" dirty="0" smtClean="0"/>
              <a:t>January 29-31, 2017</a:t>
            </a:r>
            <a:endParaRPr lang="en-US" sz="1400" b="1" i="1" dirty="0"/>
          </a:p>
        </p:txBody>
      </p:sp>
      <p:pic>
        <p:nvPicPr>
          <p:cNvPr id="1026" name="Picture 2" descr="C:\Users\mmaina\Pictures\EPCCSCD-01.png"/>
          <p:cNvPicPr>
            <a:picLocks noChangeAspect="1" noChangeArrowheads="1"/>
          </p:cNvPicPr>
          <p:nvPr/>
        </p:nvPicPr>
        <p:blipFill>
          <a:blip r:embed="rId3" cstate="print"/>
          <a:srcRect/>
          <a:stretch>
            <a:fillRect/>
          </a:stretch>
        </p:blipFill>
        <p:spPr bwMode="auto">
          <a:xfrm>
            <a:off x="533400" y="5410200"/>
            <a:ext cx="855176" cy="850900"/>
          </a:xfrm>
          <a:prstGeom prst="rect">
            <a:avLst/>
          </a:prstGeom>
          <a:noFill/>
        </p:spPr>
      </p:pic>
    </p:spTree>
    <p:extLst>
      <p:ext uri="{BB962C8B-B14F-4D97-AF65-F5344CB8AC3E}">
        <p14:creationId xmlns:p14="http://schemas.microsoft.com/office/powerpoint/2010/main" val="160911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15962"/>
          </a:xfrm>
        </p:spPr>
        <p:txBody>
          <a:bodyPr/>
          <a:lstStyle/>
          <a:p>
            <a:r>
              <a:rPr lang="en-US" b="1" dirty="0" smtClean="0">
                <a:solidFill>
                  <a:schemeClr val="tx2"/>
                </a:solidFill>
                <a:latin typeface="Cambria" pitchFamily="18" charset="0"/>
              </a:rPr>
              <a:t>Integrated Model</a:t>
            </a:r>
            <a:endParaRPr lang="en-US" b="1" dirty="0">
              <a:latin typeface="Cambria" pitchFamily="18" charset="0"/>
            </a:endParaRPr>
          </a:p>
        </p:txBody>
      </p:sp>
      <p:sp>
        <p:nvSpPr>
          <p:cNvPr id="5" name="Content Placeholder 4"/>
          <p:cNvSpPr>
            <a:spLocks noGrp="1"/>
          </p:cNvSpPr>
          <p:nvPr>
            <p:ph sz="half" idx="1"/>
          </p:nvPr>
        </p:nvSpPr>
        <p:spPr>
          <a:xfrm>
            <a:off x="457200" y="990600"/>
            <a:ext cx="4343400" cy="5029200"/>
          </a:xfrm>
        </p:spPr>
        <p:txBody>
          <a:bodyPr>
            <a:normAutofit lnSpcReduction="10000"/>
          </a:bodyPr>
          <a:lstStyle/>
          <a:p>
            <a:pPr>
              <a:buNone/>
            </a:pPr>
            <a:r>
              <a:rPr lang="en-US" dirty="0" smtClean="0">
                <a:solidFill>
                  <a:schemeClr val="tx2"/>
                </a:solidFill>
              </a:rPr>
              <a:t>	</a:t>
            </a:r>
            <a:r>
              <a:rPr lang="en-US" dirty="0" smtClean="0">
                <a:solidFill>
                  <a:schemeClr val="tx2"/>
                </a:solidFill>
                <a:latin typeface="Cambria" pitchFamily="18" charset="0"/>
              </a:rPr>
              <a:t>Integrated Model is to reduced recidivism through implementation of systemic integrated model that focuses equally on 	</a:t>
            </a:r>
          </a:p>
          <a:p>
            <a:r>
              <a:rPr lang="en-US" sz="2500" b="1" dirty="0" smtClean="0">
                <a:solidFill>
                  <a:schemeClr val="tx2"/>
                </a:solidFill>
                <a:latin typeface="Cambria" pitchFamily="18" charset="0"/>
              </a:rPr>
              <a:t>Evidence Based Principles (EBP)</a:t>
            </a:r>
          </a:p>
          <a:p>
            <a:r>
              <a:rPr lang="en-US" sz="2500" b="1" dirty="0" smtClean="0">
                <a:solidFill>
                  <a:schemeClr val="tx2"/>
                </a:solidFill>
                <a:latin typeface="Cambria" pitchFamily="18" charset="0"/>
              </a:rPr>
              <a:t>Organizational Development</a:t>
            </a:r>
          </a:p>
          <a:p>
            <a:r>
              <a:rPr lang="en-US" sz="2500" b="1" dirty="0" smtClean="0">
                <a:solidFill>
                  <a:schemeClr val="tx2"/>
                </a:solidFill>
                <a:latin typeface="Cambria" pitchFamily="18" charset="0"/>
              </a:rPr>
              <a:t>Cross-system Collaboration</a:t>
            </a:r>
            <a:endParaRPr lang="en-US" dirty="0" smtClean="0">
              <a:solidFill>
                <a:schemeClr val="tx2"/>
              </a:solidFill>
              <a:latin typeface="Cambria" pitchFamily="18" charset="0"/>
            </a:endParaRPr>
          </a:p>
          <a:p>
            <a:endParaRPr lang="en-US" dirty="0"/>
          </a:p>
        </p:txBody>
      </p:sp>
      <p:pic>
        <p:nvPicPr>
          <p:cNvPr id="7" name="Picture 3"/>
          <p:cNvPicPr>
            <a:picLocks noGrp="1" noChangeAspect="1" noChangeArrowheads="1"/>
          </p:cNvPicPr>
          <p:nvPr>
            <p:ph sz="half" idx="2"/>
          </p:nvPr>
        </p:nvPicPr>
        <p:blipFill>
          <a:blip r:embed="rId2" cstate="print"/>
          <a:srcRect/>
          <a:stretch>
            <a:fillRect/>
          </a:stretch>
        </p:blipFill>
        <p:spPr bwMode="auto">
          <a:xfrm>
            <a:off x="4953000" y="1524000"/>
            <a:ext cx="3454400" cy="39489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3810000" y="6096000"/>
            <a:ext cx="3505200" cy="276999"/>
          </a:xfrm>
          <a:prstGeom prst="rect">
            <a:avLst/>
          </a:prstGeom>
          <a:noFill/>
        </p:spPr>
        <p:txBody>
          <a:bodyPr wrap="square" rtlCol="0">
            <a:spAutoFit/>
          </a:bodyPr>
          <a:lstStyle/>
          <a:p>
            <a:pPr>
              <a:buNone/>
            </a:pPr>
            <a:r>
              <a:rPr lang="en-US" sz="1200" dirty="0" smtClean="0">
                <a:hlinkClick r:id="rId3"/>
              </a:rPr>
              <a:t>http://static.nicic.gov/Library/024107.pdf</a:t>
            </a:r>
            <a:r>
              <a:rPr lang="en-US" sz="1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76200"/>
            <a:ext cx="8915400" cy="609600"/>
          </a:xfrm>
        </p:spPr>
        <p:txBody>
          <a:bodyPr>
            <a:normAutofit/>
          </a:bodyPr>
          <a:lstStyle/>
          <a:p>
            <a:pPr algn="l"/>
            <a:r>
              <a:rPr lang="en-US" sz="2700" b="1" dirty="0" smtClean="0">
                <a:solidFill>
                  <a:schemeClr val="tx2"/>
                </a:solidFill>
              </a:rPr>
              <a:t>Eight Evidence-Based Principles for Effective Interventions</a:t>
            </a:r>
            <a:endParaRPr lang="en-US" sz="2700" dirty="0"/>
          </a:p>
        </p:txBody>
      </p:sp>
      <p:sp>
        <p:nvSpPr>
          <p:cNvPr id="6" name="Content Placeholder 5"/>
          <p:cNvSpPr>
            <a:spLocks noGrp="1"/>
          </p:cNvSpPr>
          <p:nvPr>
            <p:ph idx="1"/>
          </p:nvPr>
        </p:nvSpPr>
        <p:spPr>
          <a:xfrm>
            <a:off x="152400" y="609600"/>
            <a:ext cx="8763000" cy="5410200"/>
          </a:xfrm>
        </p:spPr>
        <p:txBody>
          <a:bodyPr>
            <a:normAutofit fontScale="25000" lnSpcReduction="20000"/>
          </a:bodyPr>
          <a:lstStyle/>
          <a:p>
            <a:pPr marL="633222" indent="-514350">
              <a:lnSpc>
                <a:spcPct val="170000"/>
              </a:lnSpc>
              <a:buNone/>
            </a:pPr>
            <a:r>
              <a:rPr lang="en-US" sz="6000" dirty="0" smtClean="0"/>
              <a:t>1.</a:t>
            </a:r>
            <a:r>
              <a:rPr lang="en-US" sz="1800" dirty="0" smtClean="0"/>
              <a:t> </a:t>
            </a:r>
            <a:r>
              <a:rPr lang="en-US" sz="6000" b="1" dirty="0" smtClean="0"/>
              <a:t>Assess Actuarial Risk/Needs </a:t>
            </a:r>
            <a:r>
              <a:rPr lang="en-US" sz="6000" dirty="0" smtClean="0"/>
              <a:t>(Risk Assessment &amp;  Clinical </a:t>
            </a:r>
            <a:r>
              <a:rPr lang="en-US" sz="6000" i="1" dirty="0" smtClean="0"/>
              <a:t>Assessments)</a:t>
            </a:r>
          </a:p>
          <a:p>
            <a:pPr>
              <a:lnSpc>
                <a:spcPct val="170000"/>
              </a:lnSpc>
              <a:buNone/>
            </a:pPr>
            <a:r>
              <a:rPr lang="en-US" sz="6000" dirty="0" smtClean="0"/>
              <a:t>   2. </a:t>
            </a:r>
            <a:r>
              <a:rPr lang="en-US" sz="6000" b="1" dirty="0" smtClean="0"/>
              <a:t>Enhance Intrinsic Motivation </a:t>
            </a:r>
            <a:r>
              <a:rPr lang="en-US" sz="6000" dirty="0" smtClean="0"/>
              <a:t>(</a:t>
            </a:r>
            <a:r>
              <a:rPr lang="en-US" sz="6000" i="1" dirty="0" smtClean="0"/>
              <a:t>Motivational Interviewing (MI) Cognitive Behavior Treatment Models)</a:t>
            </a:r>
          </a:p>
          <a:p>
            <a:pPr>
              <a:lnSpc>
                <a:spcPct val="170000"/>
              </a:lnSpc>
              <a:buNone/>
            </a:pPr>
            <a:r>
              <a:rPr lang="en-US" sz="6000" dirty="0" smtClean="0"/>
              <a:t>   3. </a:t>
            </a:r>
            <a:r>
              <a:rPr lang="en-US" sz="6000" b="1" dirty="0" smtClean="0"/>
              <a:t>Target Interventions</a:t>
            </a:r>
            <a:endParaRPr lang="en-US" sz="6000" dirty="0" smtClean="0"/>
          </a:p>
          <a:p>
            <a:pPr>
              <a:lnSpc>
                <a:spcPct val="170000"/>
              </a:lnSpc>
              <a:buNone/>
            </a:pPr>
            <a:r>
              <a:rPr lang="en-US" sz="6000" dirty="0" smtClean="0"/>
              <a:t>	a. </a:t>
            </a:r>
            <a:r>
              <a:rPr lang="en-US" sz="6000" b="1" i="1" dirty="0" smtClean="0"/>
              <a:t>Risk Principle</a:t>
            </a:r>
            <a:r>
              <a:rPr lang="en-US" sz="6000" dirty="0" smtClean="0"/>
              <a:t>: Prioritize supervision and treatment resources for higher risk offenders.</a:t>
            </a:r>
          </a:p>
          <a:p>
            <a:pPr>
              <a:lnSpc>
                <a:spcPct val="170000"/>
              </a:lnSpc>
              <a:buNone/>
            </a:pPr>
            <a:r>
              <a:rPr lang="en-US" sz="6000" dirty="0" smtClean="0"/>
              <a:t>	b. </a:t>
            </a:r>
            <a:r>
              <a:rPr lang="en-US" sz="6000" b="1" i="1" dirty="0" smtClean="0"/>
              <a:t>Need Principle</a:t>
            </a:r>
            <a:r>
              <a:rPr lang="en-US" sz="6000" b="1" dirty="0" smtClean="0"/>
              <a:t>: </a:t>
            </a:r>
            <a:r>
              <a:rPr lang="en-US" sz="6000" dirty="0" smtClean="0"/>
              <a:t>Target interventions to criminogenic needs.</a:t>
            </a:r>
          </a:p>
          <a:p>
            <a:pPr>
              <a:lnSpc>
                <a:spcPct val="170000"/>
              </a:lnSpc>
              <a:buNone/>
            </a:pPr>
            <a:r>
              <a:rPr lang="en-US" sz="6000" dirty="0" smtClean="0"/>
              <a:t>	c. </a:t>
            </a:r>
            <a:r>
              <a:rPr lang="en-US" sz="6000" b="1" i="1" dirty="0" smtClean="0"/>
              <a:t>Responsivity Principle</a:t>
            </a:r>
            <a:r>
              <a:rPr lang="en-US" sz="6000" dirty="0" smtClean="0"/>
              <a:t>: Be responsive to temperament, learning style, motivation, culture, and gender when assigning programs.</a:t>
            </a:r>
          </a:p>
          <a:p>
            <a:pPr>
              <a:lnSpc>
                <a:spcPct val="170000"/>
              </a:lnSpc>
              <a:buNone/>
            </a:pPr>
            <a:r>
              <a:rPr lang="en-US" sz="6000" dirty="0" smtClean="0"/>
              <a:t>4. </a:t>
            </a:r>
            <a:r>
              <a:rPr lang="en-US" sz="6000" b="1" dirty="0" smtClean="0"/>
              <a:t>Skill Train with Directed Practice </a:t>
            </a:r>
            <a:r>
              <a:rPr lang="en-US" sz="6000" dirty="0" smtClean="0"/>
              <a:t>(Use Cognitive Behavioral treatment methods).</a:t>
            </a:r>
          </a:p>
          <a:p>
            <a:pPr>
              <a:lnSpc>
                <a:spcPct val="170000"/>
              </a:lnSpc>
              <a:buNone/>
            </a:pPr>
            <a:r>
              <a:rPr lang="en-US" sz="6000" dirty="0" smtClean="0"/>
              <a:t>5.  </a:t>
            </a:r>
            <a:r>
              <a:rPr lang="en-US" sz="6000" b="1" dirty="0" smtClean="0"/>
              <a:t>Increase Positive Reinforcement</a:t>
            </a:r>
          </a:p>
          <a:p>
            <a:pPr>
              <a:lnSpc>
                <a:spcPct val="170000"/>
              </a:lnSpc>
              <a:buNone/>
            </a:pPr>
            <a:r>
              <a:rPr lang="en-US" sz="6000" dirty="0" smtClean="0"/>
              <a:t>6. </a:t>
            </a:r>
            <a:r>
              <a:rPr lang="en-US" sz="6000" b="1" dirty="0" smtClean="0"/>
              <a:t>Engage Ongoing Support in Natural Communities </a:t>
            </a:r>
            <a:r>
              <a:rPr lang="en-US" sz="6000" dirty="0" smtClean="0"/>
              <a:t>(Reintegration - pro-social supports for offenders in their communities.)</a:t>
            </a:r>
          </a:p>
          <a:p>
            <a:pPr>
              <a:lnSpc>
                <a:spcPct val="170000"/>
              </a:lnSpc>
              <a:buNone/>
            </a:pPr>
            <a:r>
              <a:rPr lang="en-US" sz="6000" dirty="0" smtClean="0"/>
              <a:t>7. </a:t>
            </a:r>
            <a:r>
              <a:rPr lang="en-US" sz="6000" b="1" dirty="0" smtClean="0"/>
              <a:t>Measure Relevant Processes/Practices </a:t>
            </a:r>
            <a:r>
              <a:rPr lang="en-US" sz="6000" dirty="0" smtClean="0"/>
              <a:t>(Outcome Measures).</a:t>
            </a:r>
          </a:p>
          <a:p>
            <a:pPr>
              <a:lnSpc>
                <a:spcPct val="170000"/>
              </a:lnSpc>
              <a:buNone/>
            </a:pPr>
            <a:r>
              <a:rPr lang="en-US" sz="6000" dirty="0" smtClean="0"/>
              <a:t>8. </a:t>
            </a:r>
            <a:r>
              <a:rPr lang="en-US" sz="6000" b="1" dirty="0" smtClean="0"/>
              <a:t>Provide Measurement Feedback </a:t>
            </a:r>
            <a:r>
              <a:rPr lang="en-US" sz="6000" dirty="0" smtClean="0"/>
              <a:t>(Quality Assurance / Performance Audits)</a:t>
            </a:r>
          </a:p>
          <a:p>
            <a:pPr algn="ctr">
              <a:buNone/>
            </a:pPr>
            <a:endParaRPr lang="en-US" sz="1400" dirty="0" smtClean="0">
              <a:hlinkClick r:id="rId2"/>
            </a:endParaRPr>
          </a:p>
          <a:p>
            <a:pPr algn="ctr">
              <a:buNone/>
            </a:pPr>
            <a:endParaRPr lang="en-US" sz="1400" dirty="0" smtClean="0">
              <a:hlinkClick r:id="rId2"/>
            </a:endParaRPr>
          </a:p>
          <a:p>
            <a:pPr algn="ctr">
              <a:buNone/>
            </a:pPr>
            <a:endParaRPr lang="en-US" sz="1400" dirty="0" smtClean="0">
              <a:hlinkClick r:id="rId2"/>
            </a:endParaRPr>
          </a:p>
          <a:p>
            <a:pPr algn="ctr">
              <a:buNone/>
            </a:pPr>
            <a:endParaRPr lang="en-US" sz="1400" dirty="0" smtClean="0">
              <a:hlinkClick r:id="rId2"/>
            </a:endParaRPr>
          </a:p>
          <a:p>
            <a:pPr algn="ctr">
              <a:buNone/>
            </a:pPr>
            <a:endParaRPr lang="en-US" sz="1400" dirty="0" smtClean="0">
              <a:hlinkClick r:id="rId2"/>
            </a:endParaRPr>
          </a:p>
          <a:p>
            <a:pPr algn="ctr">
              <a:buNone/>
            </a:pPr>
            <a:endParaRPr lang="en-US" sz="1400" dirty="0" smtClean="0">
              <a:hlinkClick r:id="rId2"/>
            </a:endParaRPr>
          </a:p>
          <a:p>
            <a:pPr algn="ctr">
              <a:buNone/>
            </a:pPr>
            <a:endParaRPr lang="en-US" sz="1400" dirty="0" smtClean="0">
              <a:hlinkClick r:id="rId2"/>
            </a:endParaRPr>
          </a:p>
          <a:p>
            <a:pPr algn="ctr">
              <a:buNone/>
            </a:pPr>
            <a:endParaRPr lang="en-US" sz="1400" dirty="0" smtClean="0">
              <a:hlinkClick r:id="rId2"/>
            </a:endParaRPr>
          </a:p>
          <a:p>
            <a:pPr algn="ctr">
              <a:buNone/>
            </a:pPr>
            <a:r>
              <a:rPr lang="en-US" sz="4000" dirty="0" smtClean="0">
                <a:hlinkClick r:id="rId2"/>
              </a:rPr>
              <a:t>http://static.nicic.gov/Library/024107.pdf</a:t>
            </a:r>
            <a:r>
              <a:rPr lang="en-US" sz="4000" dirty="0" smtClean="0"/>
              <a:t> </a:t>
            </a:r>
          </a:p>
          <a:p>
            <a:pPr>
              <a:buNone/>
            </a:pPr>
            <a:endParaRPr lang="en-US" sz="1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2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2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2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20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fade">
                                      <p:cBhvr>
                                        <p:cTn id="57" dur="20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19" end="19"/>
                                            </p:txEl>
                                          </p:spTgt>
                                        </p:tgtEl>
                                        <p:attrNameLst>
                                          <p:attrName>style.visibility</p:attrName>
                                        </p:attrNameLst>
                                      </p:cBhvr>
                                      <p:to>
                                        <p:strVal val="visible"/>
                                      </p:to>
                                    </p:set>
                                    <p:animEffect transition="in" filter="fade">
                                      <p:cBhvr>
                                        <p:cTn id="62" dur="2000"/>
                                        <p:tgtEl>
                                          <p:spTgt spid="6">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457200"/>
          </a:xfrm>
        </p:spPr>
        <p:txBody>
          <a:bodyPr>
            <a:normAutofit fontScale="90000"/>
          </a:bodyPr>
          <a:lstStyle/>
          <a:p>
            <a:r>
              <a:rPr lang="en-US" sz="3300" b="1" dirty="0" smtClean="0"/>
              <a:t>Essential Ingredients for Effective Interventions </a:t>
            </a:r>
            <a:r>
              <a:rPr lang="en-US" b="1" dirty="0" smtClean="0"/>
              <a:t/>
            </a:r>
            <a:br>
              <a:rPr lang="en-US" b="1" dirty="0" smtClean="0"/>
            </a:br>
            <a:r>
              <a:rPr lang="en-US" b="1" dirty="0" smtClean="0"/>
              <a:t>	</a:t>
            </a:r>
            <a:br>
              <a:rPr lang="en-US" b="1" dirty="0" smtClean="0"/>
            </a:br>
            <a:endParaRPr lang="en-US" dirty="0"/>
          </a:p>
        </p:txBody>
      </p:sp>
      <p:sp>
        <p:nvSpPr>
          <p:cNvPr id="4" name="Content Placeholder 3"/>
          <p:cNvSpPr>
            <a:spLocks noGrp="1"/>
          </p:cNvSpPr>
          <p:nvPr>
            <p:ph idx="1"/>
          </p:nvPr>
        </p:nvSpPr>
        <p:spPr>
          <a:xfrm>
            <a:off x="457200" y="685800"/>
            <a:ext cx="8229600" cy="5334000"/>
          </a:xfrm>
        </p:spPr>
        <p:txBody>
          <a:bodyPr>
            <a:normAutofit fontScale="55000" lnSpcReduction="20000"/>
          </a:bodyPr>
          <a:lstStyle/>
          <a:p>
            <a:r>
              <a:rPr lang="en-US" sz="2500" b="1" dirty="0" smtClean="0"/>
              <a:t>Incorporate Policy and Practice: </a:t>
            </a:r>
            <a:r>
              <a:rPr lang="en-US" sz="2500" dirty="0" smtClean="0"/>
              <a:t>consider evidence-based changes to external statutes and regulations as well as internal policy and procedure. </a:t>
            </a:r>
          </a:p>
          <a:p>
            <a:endParaRPr lang="en-US" sz="2500" dirty="0" smtClean="0"/>
          </a:p>
          <a:p>
            <a:r>
              <a:rPr lang="en-US" sz="2500" b="1" dirty="0" smtClean="0"/>
              <a:t>Develop an Organizational Case Plan</a:t>
            </a:r>
            <a:r>
              <a:rPr lang="en-US" sz="2500" dirty="0" smtClean="0"/>
              <a:t>: assess organizational needs, create a strategic plan, and implement the plan. Align all business practices with the evidence, not just supervision strategies. </a:t>
            </a:r>
          </a:p>
          <a:p>
            <a:endParaRPr lang="en-US" sz="2500" dirty="0" smtClean="0"/>
          </a:p>
          <a:p>
            <a:r>
              <a:rPr lang="en-US" sz="2500" b="1" dirty="0" smtClean="0"/>
              <a:t>Build on Risk, Need, Treatment, and Fidelity: </a:t>
            </a:r>
            <a:r>
              <a:rPr lang="en-US" sz="2500" dirty="0" smtClean="0"/>
              <a:t>The pillars of evidence-based practice are effective assessment, case plans focused on criminogenic needs, effective treatment, and a quality assurance process that ensures all facets are being implemented according to research.</a:t>
            </a:r>
          </a:p>
          <a:p>
            <a:pPr marL="0" indent="0">
              <a:buNone/>
            </a:pPr>
            <a:r>
              <a:rPr lang="en-US" sz="2500" dirty="0" smtClean="0"/>
              <a:t> </a:t>
            </a:r>
          </a:p>
          <a:p>
            <a:r>
              <a:rPr lang="en-US" sz="2500" b="1" dirty="0" smtClean="0"/>
              <a:t>Prioritize the Workforce: </a:t>
            </a:r>
            <a:r>
              <a:rPr lang="en-US" sz="2500" dirty="0" smtClean="0"/>
              <a:t>Focus on employee development, including awareness of research, skill development, and management of behavioral and organizational change processes, within the context of a complete training program and supportive human resources practice. Develop leaders at all levels of the organization. </a:t>
            </a:r>
          </a:p>
          <a:p>
            <a:endParaRPr lang="en-US" sz="2500" dirty="0" smtClean="0"/>
          </a:p>
          <a:p>
            <a:r>
              <a:rPr lang="en-US" sz="2500" b="1" dirty="0" smtClean="0"/>
              <a:t>Measure for Accountability and Improvement: </a:t>
            </a:r>
            <a:r>
              <a:rPr lang="en-US" sz="2500" dirty="0" smtClean="0"/>
              <a:t>Assess baseline and subsequent progress using quantifiable data. Routinely measure employee practices (attitudes, knowledge, and skills) that are related to outcomes. </a:t>
            </a:r>
          </a:p>
          <a:p>
            <a:endParaRPr lang="en-US" sz="2500" dirty="0" smtClean="0"/>
          </a:p>
          <a:p>
            <a:r>
              <a:rPr lang="en-US" sz="2500" b="1" dirty="0" smtClean="0"/>
              <a:t>Use Data</a:t>
            </a:r>
            <a:r>
              <a:rPr lang="en-US" sz="2500" dirty="0" smtClean="0"/>
              <a:t>: Provide employees timely, relevant, and accurate feedback regarding performance related to outcomes. Utilize extensive data-driven advocacy and brokerage to enable appropriate community justice/correctional services. </a:t>
            </a:r>
          </a:p>
          <a:p>
            <a:endParaRPr lang="en-US" sz="2500" dirty="0" smtClean="0"/>
          </a:p>
          <a:p>
            <a:r>
              <a:rPr lang="en-US" sz="2500" b="1" dirty="0" smtClean="0"/>
              <a:t>Engage and Communicate</a:t>
            </a:r>
            <a:r>
              <a:rPr lang="en-US" sz="2500" dirty="0" smtClean="0"/>
              <a:t>: Internal and external stakeholders require constant communication on the process of EBP implementation, their role in it, the vision for the future, and the outcomes that are realized. You can never have too much effective communication! </a:t>
            </a:r>
          </a:p>
          <a:p>
            <a:pPr>
              <a:buNone/>
            </a:pPr>
            <a:r>
              <a:rPr lang="en-US" sz="1600"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20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20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fade">
                                      <p:cBhvr>
                                        <p:cTn id="47" dur="20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a:latin typeface="Cambria" pitchFamily="18" charset="0"/>
              </a:rPr>
              <a:t>Establish Terms and Conditions</a:t>
            </a:r>
            <a:endParaRPr lang="en-US" dirty="0">
              <a:latin typeface="Cambria" pitchFamily="18" charset="0"/>
            </a:endParaRPr>
          </a:p>
        </p:txBody>
      </p:sp>
      <p:sp>
        <p:nvSpPr>
          <p:cNvPr id="5" name="Content Placeholder 4"/>
          <p:cNvSpPr>
            <a:spLocks noGrp="1"/>
          </p:cNvSpPr>
          <p:nvPr>
            <p:ph idx="1"/>
          </p:nvPr>
        </p:nvSpPr>
        <p:spPr>
          <a:xfrm>
            <a:off x="457200" y="990600"/>
            <a:ext cx="8229600" cy="4876801"/>
          </a:xfrm>
        </p:spPr>
        <p:txBody>
          <a:bodyPr/>
          <a:lstStyle/>
          <a:p>
            <a:pPr>
              <a:spcAft>
                <a:spcPts val="1200"/>
              </a:spcAft>
              <a:defRPr/>
            </a:pPr>
            <a:r>
              <a:rPr lang="en-US" b="1" dirty="0" smtClean="0">
                <a:latin typeface="Cambria" pitchFamily="18" charset="0"/>
              </a:rPr>
              <a:t>Terms and Conditions</a:t>
            </a:r>
          </a:p>
          <a:p>
            <a:pPr>
              <a:spcAft>
                <a:spcPts val="1200"/>
              </a:spcAft>
              <a:defRPr/>
            </a:pPr>
            <a:r>
              <a:rPr lang="en-US" b="1" dirty="0" smtClean="0">
                <a:latin typeface="Cambria" pitchFamily="18" charset="0"/>
              </a:rPr>
              <a:t>Risk Need Responsivity</a:t>
            </a:r>
          </a:p>
          <a:p>
            <a:pPr lvl="2">
              <a:spcAft>
                <a:spcPts val="1200"/>
              </a:spcAft>
              <a:defRPr/>
            </a:pPr>
            <a:r>
              <a:rPr lang="en-US" dirty="0" smtClean="0">
                <a:latin typeface="Cambria" pitchFamily="18" charset="0"/>
              </a:rPr>
              <a:t>Supervision Plan</a:t>
            </a:r>
          </a:p>
          <a:p>
            <a:pPr lvl="2">
              <a:spcAft>
                <a:spcPts val="1200"/>
              </a:spcAft>
              <a:defRPr/>
            </a:pPr>
            <a:r>
              <a:rPr lang="en-US" dirty="0" smtClean="0">
                <a:latin typeface="Cambria" pitchFamily="18" charset="0"/>
              </a:rPr>
              <a:t>Treatment Plan</a:t>
            </a:r>
          </a:p>
          <a:p>
            <a:pPr lvl="2">
              <a:spcAft>
                <a:spcPts val="1200"/>
              </a:spcAft>
              <a:defRPr/>
            </a:pPr>
            <a:r>
              <a:rPr lang="en-US" dirty="0" smtClean="0">
                <a:latin typeface="Cambria" pitchFamily="18" charset="0"/>
              </a:rPr>
              <a:t>Continuity of Care </a:t>
            </a:r>
          </a:p>
          <a:p>
            <a:pPr>
              <a:spcAft>
                <a:spcPts val="1200"/>
              </a:spcAft>
              <a:defRPr/>
            </a:pPr>
            <a:r>
              <a:rPr lang="en-US" b="1" dirty="0" smtClean="0">
                <a:latin typeface="Cambria" pitchFamily="18" charset="0"/>
              </a:rPr>
              <a:t>Monitor Compliance</a:t>
            </a:r>
          </a:p>
          <a:p>
            <a:pPr>
              <a:spcAft>
                <a:spcPts val="1200"/>
              </a:spcAft>
              <a:defRPr/>
            </a:pPr>
            <a:endParaRPr lang="en-US" b="1" dirty="0" smtClean="0"/>
          </a:p>
          <a:p>
            <a:pPr>
              <a:spcAft>
                <a:spcPts val="1200"/>
              </a:spcAft>
              <a:defRPr/>
            </a:pPr>
            <a:endParaRPr lang="en-US" dirty="0"/>
          </a:p>
          <a:p>
            <a:pPr>
              <a:spcAft>
                <a:spcPts val="1200"/>
              </a:spcAft>
              <a:defRPr/>
            </a:pPr>
            <a:endParaRPr lang="en-US" dirty="0"/>
          </a:p>
          <a:p>
            <a:endParaRPr lang="en-US" dirty="0"/>
          </a:p>
        </p:txBody>
      </p:sp>
      <p:pic>
        <p:nvPicPr>
          <p:cNvPr id="6" name="Content Placeholder 4" descr="Document.jpg"/>
          <p:cNvPicPr>
            <a:picLocks noChangeAspect="1"/>
          </p:cNvPicPr>
          <p:nvPr/>
        </p:nvPicPr>
        <p:blipFill>
          <a:blip r:embed="rId2" cstate="print"/>
          <a:stretch>
            <a:fillRect/>
          </a:stretch>
        </p:blipFill>
        <p:spPr bwMode="auto">
          <a:xfrm>
            <a:off x="5486400" y="1981200"/>
            <a:ext cx="3219450" cy="21382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4201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p:cNvSpPr>
          <p:nvPr>
            <p:ph type="title"/>
          </p:nvPr>
        </p:nvSpPr>
        <p:spPr/>
        <p:txBody>
          <a:bodyPr/>
          <a:lstStyle/>
          <a:p>
            <a:pPr eaLnBrk="1" hangingPunct="1"/>
            <a:r>
              <a:rPr lang="en-US" sz="4500" b="1" dirty="0" smtClean="0">
                <a:latin typeface="Cambria" pitchFamily="18" charset="0"/>
              </a:rPr>
              <a:t>Community Supervision</a:t>
            </a:r>
            <a:endParaRPr lang="en-US" sz="4500" b="1" dirty="0">
              <a:latin typeface="Cambria" pitchFamily="18" charset="0"/>
            </a:endParaRPr>
          </a:p>
        </p:txBody>
      </p:sp>
      <p:sp>
        <p:nvSpPr>
          <p:cNvPr id="7" name="Content Placeholder 6"/>
          <p:cNvSpPr>
            <a:spLocks noGrp="1"/>
          </p:cNvSpPr>
          <p:nvPr>
            <p:ph idx="1"/>
          </p:nvPr>
        </p:nvSpPr>
        <p:spPr>
          <a:xfrm>
            <a:off x="457200" y="914400"/>
            <a:ext cx="8229600" cy="4419600"/>
          </a:xfrm>
          <a:prstGeom prst="rect">
            <a:avLst/>
          </a:prstGeom>
        </p:spPr>
        <p:txBody>
          <a:bodyPr rtlCol="0">
            <a:normAutofit/>
          </a:bodyPr>
          <a:lstStyle/>
          <a:p>
            <a:pPr marL="0" marR="0" lvl="0" indent="0" defTabSz="914400" eaLnBrk="1" fontAlgn="auto" latinLnBrk="0" hangingPunct="1">
              <a:lnSpc>
                <a:spcPct val="100000"/>
              </a:lnSpc>
              <a:spcBef>
                <a:spcPts val="0"/>
              </a:spcBef>
              <a:spcAft>
                <a:spcPts val="1200"/>
              </a:spcAft>
              <a:buClrTx/>
              <a:buSzTx/>
              <a:buNone/>
              <a:tabLst/>
              <a:defRPr/>
            </a:pPr>
            <a:endParaRPr kumimoji="0" lang="en-US" sz="2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90000"/>
              </a:lnSpc>
              <a:spcBef>
                <a:spcPts val="0"/>
              </a:spcBef>
              <a:spcAft>
                <a:spcPts val="600"/>
              </a:spcAft>
              <a:buClrTx/>
              <a:buSzTx/>
              <a:buFont typeface="Arial" charset="0"/>
              <a:buNone/>
              <a:tabLst/>
              <a:defRPr/>
            </a:pPr>
            <a:endParaRPr kumimoji="0" lang="en-US" sz="24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endParaRPr>
          </a:p>
        </p:txBody>
      </p:sp>
      <p:grpSp>
        <p:nvGrpSpPr>
          <p:cNvPr id="4" name="Diagram group"/>
          <p:cNvGrpSpPr/>
          <p:nvPr/>
        </p:nvGrpSpPr>
        <p:grpSpPr>
          <a:xfrm>
            <a:off x="609600" y="1752600"/>
            <a:ext cx="3962400" cy="2743200"/>
            <a:chOff x="757" y="206647"/>
            <a:chExt cx="4006304" cy="4006304"/>
          </a:xfrm>
          <a:scene3d>
            <a:camera prst="perspectiveRelaxed">
              <a:rot lat="19149996" lon="20104178" rev="1577324"/>
            </a:camera>
            <a:lightRig rig="soft" dir="t"/>
            <a:backdrop>
              <a:anchor x="0" y="0" z="-210000"/>
              <a:norm dx="0" dy="0" dz="914400"/>
              <a:up dx="0" dy="914400" dz="0"/>
            </a:backdrop>
          </a:scene3d>
        </p:grpSpPr>
        <p:grpSp>
          <p:nvGrpSpPr>
            <p:cNvPr id="5" name="Group 4"/>
            <p:cNvGrpSpPr/>
            <p:nvPr/>
          </p:nvGrpSpPr>
          <p:grpSpPr>
            <a:xfrm>
              <a:off x="757" y="206647"/>
              <a:ext cx="4006304" cy="4006304"/>
              <a:chOff x="757" y="206647"/>
              <a:chExt cx="4006304" cy="4006304"/>
            </a:xfrm>
          </p:grpSpPr>
          <p:sp>
            <p:nvSpPr>
              <p:cNvPr id="8" name="Down Arrow 7"/>
              <p:cNvSpPr/>
              <p:nvPr/>
            </p:nvSpPr>
            <p:spPr>
              <a:xfrm rot="16200000">
                <a:off x="757" y="206647"/>
                <a:ext cx="4006304" cy="4006304"/>
              </a:xfrm>
              <a:prstGeom prst="downArrow">
                <a:avLst>
                  <a:gd name="adj1" fmla="val 50000"/>
                  <a:gd name="adj2" fmla="val 35000"/>
                </a:avLst>
              </a:prstGeom>
              <a:sp3d extrusionH="152250" prstMaterial="matte">
                <a:bevelT w="165100" prst="coolSlant"/>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9" name="Down Arrow 4"/>
              <p:cNvSpPr/>
              <p:nvPr/>
            </p:nvSpPr>
            <p:spPr>
              <a:xfrm rot="21600000">
                <a:off x="758" y="1208223"/>
                <a:ext cx="3305201" cy="200315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1376" tIns="341376" rIns="341376" bIns="341376" numCol="1" spcCol="1270" anchor="ctr" anchorCtr="0">
                <a:noAutofit/>
                <a:sp3d extrusionH="28000" prstMaterial="matte"/>
              </a:bodyPr>
              <a:lstStyle/>
              <a:p>
                <a:pPr lvl="0" algn="ctr" defTabSz="2133600">
                  <a:lnSpc>
                    <a:spcPct val="90000"/>
                  </a:lnSpc>
                  <a:spcBef>
                    <a:spcPct val="0"/>
                  </a:spcBef>
                  <a:spcAft>
                    <a:spcPct val="35000"/>
                  </a:spcAft>
                </a:pPr>
                <a:r>
                  <a:rPr lang="en-US" sz="4800" kern="1200" dirty="0"/>
                  <a:t>Treatment </a:t>
                </a:r>
              </a:p>
            </p:txBody>
          </p:sp>
        </p:grpSp>
      </p:grpSp>
      <p:grpSp>
        <p:nvGrpSpPr>
          <p:cNvPr id="10" name="Diagram group"/>
          <p:cNvGrpSpPr/>
          <p:nvPr/>
        </p:nvGrpSpPr>
        <p:grpSpPr>
          <a:xfrm>
            <a:off x="4876800" y="990600"/>
            <a:ext cx="3505200" cy="3069952"/>
            <a:chOff x="4222538" y="206647"/>
            <a:chExt cx="4006305" cy="4006304"/>
          </a:xfrm>
          <a:scene3d>
            <a:camera prst="perspectiveRelaxed">
              <a:rot lat="19149996" lon="20104178" rev="1577324"/>
            </a:camera>
            <a:lightRig rig="soft" dir="t"/>
            <a:backdrop>
              <a:anchor x="0" y="0" z="-210000"/>
              <a:norm dx="0" dy="0" dz="914400"/>
              <a:up dx="0" dy="914400" dz="0"/>
            </a:backdrop>
          </a:scene3d>
        </p:grpSpPr>
        <p:grpSp>
          <p:nvGrpSpPr>
            <p:cNvPr id="11" name="Group 10"/>
            <p:cNvGrpSpPr/>
            <p:nvPr/>
          </p:nvGrpSpPr>
          <p:grpSpPr>
            <a:xfrm>
              <a:off x="4222538" y="206647"/>
              <a:ext cx="4006305" cy="4006304"/>
              <a:chOff x="4222538" y="206647"/>
              <a:chExt cx="4006305" cy="4006304"/>
            </a:xfrm>
          </p:grpSpPr>
          <p:sp>
            <p:nvSpPr>
              <p:cNvPr id="12" name="Down Arrow 11"/>
              <p:cNvSpPr/>
              <p:nvPr/>
            </p:nvSpPr>
            <p:spPr>
              <a:xfrm rot="5400000">
                <a:off x="4222538" y="206647"/>
                <a:ext cx="4006304" cy="4006304"/>
              </a:xfrm>
              <a:prstGeom prst="downArrow">
                <a:avLst>
                  <a:gd name="adj1" fmla="val 50000"/>
                  <a:gd name="adj2" fmla="val 35000"/>
                </a:avLst>
              </a:prstGeom>
              <a:sp3d extrusionH="152250" prstMaterial="matte">
                <a:bevelT w="165100" prst="coolSlant"/>
              </a:sp3d>
            </p:spPr>
            <p:style>
              <a:lnRef idx="0">
                <a:schemeClr val="lt1">
                  <a:hueOff val="0"/>
                  <a:satOff val="0"/>
                  <a:lumOff val="0"/>
                  <a:alphaOff val="0"/>
                </a:schemeClr>
              </a:lnRef>
              <a:fillRef idx="1">
                <a:schemeClr val="accent4">
                  <a:hueOff val="-4464770"/>
                  <a:satOff val="26899"/>
                  <a:lumOff val="2156"/>
                  <a:alphaOff val="0"/>
                </a:schemeClr>
              </a:fillRef>
              <a:effectRef idx="2">
                <a:schemeClr val="accent4">
                  <a:hueOff val="-4464770"/>
                  <a:satOff val="26899"/>
                  <a:lumOff val="2156"/>
                  <a:alphaOff val="0"/>
                </a:schemeClr>
              </a:effectRef>
              <a:fontRef idx="minor">
                <a:schemeClr val="lt1"/>
              </a:fontRef>
            </p:style>
          </p:sp>
          <p:sp>
            <p:nvSpPr>
              <p:cNvPr id="13" name="Down Arrow 4"/>
              <p:cNvSpPr/>
              <p:nvPr/>
            </p:nvSpPr>
            <p:spPr>
              <a:xfrm>
                <a:off x="4923642" y="1208223"/>
                <a:ext cx="3305201" cy="200315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1376" tIns="341376" rIns="341376" bIns="341376" numCol="1" spcCol="1270" anchor="ctr" anchorCtr="0">
                <a:noAutofit/>
                <a:sp3d extrusionH="28000" prstMaterial="matte"/>
              </a:bodyPr>
              <a:lstStyle/>
              <a:p>
                <a:pPr lvl="0" algn="ctr" defTabSz="2133600">
                  <a:lnSpc>
                    <a:spcPct val="90000"/>
                  </a:lnSpc>
                  <a:spcBef>
                    <a:spcPct val="0"/>
                  </a:spcBef>
                  <a:spcAft>
                    <a:spcPct val="35000"/>
                  </a:spcAft>
                </a:pPr>
                <a:r>
                  <a:rPr lang="en-US" sz="4800" kern="1200" dirty="0"/>
                  <a:t>Court</a:t>
                </a:r>
              </a:p>
            </p:txBody>
          </p:sp>
        </p:grpSp>
      </p:grpSp>
    </p:spTree>
    <p:extLst>
      <p:ext uri="{BB962C8B-B14F-4D97-AF65-F5344CB8AC3E}">
        <p14:creationId xmlns:p14="http://schemas.microsoft.com/office/powerpoint/2010/main" val="2584423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lstStyle/>
          <a:p>
            <a:r>
              <a:rPr lang="en-US" sz="4000" b="1" dirty="0" smtClean="0">
                <a:latin typeface="Calibri"/>
              </a:rPr>
              <a:t>EFFECTIVE SUPERVISION</a:t>
            </a:r>
            <a:endParaRPr lang="en-US" dirty="0"/>
          </a:p>
        </p:txBody>
      </p:sp>
      <p:sp>
        <p:nvSpPr>
          <p:cNvPr id="11" name="Rectangle 6"/>
          <p:cNvSpPr>
            <a:spLocks noGrp="1"/>
          </p:cNvSpPr>
          <p:nvPr>
            <p:ph sz="half" idx="1"/>
          </p:nvPr>
        </p:nvSpPr>
        <p:spPr>
          <a:xfrm>
            <a:off x="381000" y="1066800"/>
            <a:ext cx="5181600" cy="4419600"/>
          </a:xfrm>
        </p:spPr>
        <p:txBody>
          <a:bodyPr rtlCol="0">
            <a:normAutofit/>
          </a:bodyPr>
          <a:lstStyle/>
          <a:p>
            <a:pPr lvl="1">
              <a:spcAft>
                <a:spcPts val="1200"/>
              </a:spcAft>
              <a:buClrTx/>
              <a:buFont typeface="Arial" pitchFamily="34" charset="0"/>
              <a:buChar char="•"/>
              <a:defRPr/>
            </a:pPr>
            <a:r>
              <a:rPr lang="en-US" sz="3000" dirty="0" smtClean="0">
                <a:latin typeface="Cambria" pitchFamily="18" charset="0"/>
              </a:rPr>
              <a:t>Evidence Based Practices (EBP)</a:t>
            </a:r>
          </a:p>
          <a:p>
            <a:pPr lvl="1">
              <a:spcAft>
                <a:spcPts val="1200"/>
              </a:spcAft>
              <a:buClrTx/>
              <a:buFont typeface="Arial" pitchFamily="34" charset="0"/>
              <a:buChar char="•"/>
              <a:defRPr/>
            </a:pPr>
            <a:r>
              <a:rPr lang="en-US" sz="3000" dirty="0" smtClean="0">
                <a:latin typeface="Cambria" pitchFamily="18" charset="0"/>
              </a:rPr>
              <a:t>Risk-Need-Responsivity</a:t>
            </a:r>
          </a:p>
          <a:p>
            <a:pPr lvl="1">
              <a:spcAft>
                <a:spcPts val="1200"/>
              </a:spcAft>
              <a:buClrTx/>
              <a:buFont typeface="Arial" pitchFamily="34" charset="0"/>
              <a:buChar char="•"/>
              <a:defRPr/>
            </a:pPr>
            <a:r>
              <a:rPr lang="en-US" sz="3000" dirty="0" smtClean="0">
                <a:latin typeface="Cambria" pitchFamily="18" charset="0"/>
              </a:rPr>
              <a:t>Continuity of Care</a:t>
            </a:r>
          </a:p>
          <a:p>
            <a:pPr lvl="1">
              <a:spcAft>
                <a:spcPts val="1200"/>
              </a:spcAft>
              <a:buClrTx/>
              <a:buFont typeface="Arial" pitchFamily="34" charset="0"/>
              <a:buChar char="•"/>
              <a:defRPr/>
            </a:pPr>
            <a:r>
              <a:rPr lang="en-US" sz="3000" dirty="0" smtClean="0">
                <a:latin typeface="Cambria" pitchFamily="18" charset="0"/>
              </a:rPr>
              <a:t>Trauma Informed Care </a:t>
            </a:r>
          </a:p>
          <a:p>
            <a:pPr lvl="1">
              <a:spcAft>
                <a:spcPts val="1200"/>
              </a:spcAft>
              <a:buClrTx/>
              <a:buFont typeface="Arial" pitchFamily="34" charset="0"/>
              <a:buChar char="•"/>
              <a:defRPr/>
            </a:pPr>
            <a:r>
              <a:rPr lang="en-US" sz="3000" dirty="0" smtClean="0">
                <a:latin typeface="Cambria" pitchFamily="18" charset="0"/>
              </a:rPr>
              <a:t>Cultural Competence</a:t>
            </a:r>
          </a:p>
          <a:p>
            <a:pPr lvl="0" fontAlgn="base">
              <a:lnSpc>
                <a:spcPct val="80000"/>
              </a:lnSpc>
              <a:spcAft>
                <a:spcPct val="0"/>
              </a:spcAft>
              <a:buClr>
                <a:srgbClr val="333399"/>
              </a:buClr>
              <a:buFont typeface="Arial" charset="0"/>
              <a:buChar char="•"/>
            </a:pPr>
            <a:endParaRPr lang="en-US" altLang="en-US" sz="2600" dirty="0" smtClean="0">
              <a:solidFill>
                <a:prstClr val="black"/>
              </a:solidFill>
              <a:latin typeface="Cambria" pitchFamily="18" charset="0"/>
            </a:endParaRPr>
          </a:p>
          <a:p>
            <a:pPr lvl="0" fontAlgn="base">
              <a:lnSpc>
                <a:spcPct val="80000"/>
              </a:lnSpc>
              <a:spcAft>
                <a:spcPct val="0"/>
              </a:spcAft>
              <a:buClr>
                <a:srgbClr val="333399"/>
              </a:buClr>
              <a:buFont typeface="Arial" charset="0"/>
              <a:buChar char="•"/>
            </a:pPr>
            <a:endParaRPr lang="en-US" sz="2600" dirty="0" smtClean="0">
              <a:latin typeface="Cambria" pitchFamily="18" charset="0"/>
            </a:endParaRPr>
          </a:p>
          <a:p>
            <a:pPr eaLnBrk="1" fontAlgn="auto" hangingPunct="1">
              <a:lnSpc>
                <a:spcPct val="90000"/>
              </a:lnSpc>
              <a:spcAft>
                <a:spcPts val="600"/>
              </a:spcAft>
              <a:buFont typeface="Arial" charset="0"/>
              <a:buNone/>
              <a:defRPr/>
            </a:pPr>
            <a:endParaRPr lang="en-US" sz="2400" dirty="0">
              <a:effectLst>
                <a:outerShdw blurRad="38100" dist="38100" dir="2700000" algn="tl">
                  <a:srgbClr val="000000"/>
                </a:outerShdw>
              </a:effectLst>
              <a:latin typeface="Cambria" pitchFamily="18" charset="0"/>
            </a:endParaRPr>
          </a:p>
        </p:txBody>
      </p:sp>
      <p:pic>
        <p:nvPicPr>
          <p:cNvPr id="6" name="Content Placeholder 9" descr="dt_common_streams_StreamServer.jpg"/>
          <p:cNvPicPr>
            <a:picLocks noGrp="1" noChangeAspect="1"/>
          </p:cNvPicPr>
          <p:nvPr>
            <p:ph sz="half" idx="2"/>
          </p:nvPr>
        </p:nvPicPr>
        <p:blipFill>
          <a:blip r:embed="rId2" cstate="print"/>
          <a:stretch>
            <a:fillRect/>
          </a:stretch>
        </p:blipFill>
        <p:spPr>
          <a:xfrm>
            <a:off x="5105400" y="3581400"/>
            <a:ext cx="3427500" cy="2321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Police - House"/>
          <p:cNvPicPr>
            <a:picLocks noChangeArrowheads="1"/>
          </p:cNvPicPr>
          <p:nvPr/>
        </p:nvPicPr>
        <p:blipFill>
          <a:blip r:embed="rId3" cstate="print"/>
          <a:srcRect/>
          <a:stretch>
            <a:fillRect/>
          </a:stretch>
        </p:blipFill>
        <p:spPr>
          <a:xfrm>
            <a:off x="5943600" y="1066800"/>
            <a:ext cx="240792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8442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2000"/>
                                        <p:tgtEl>
                                          <p:spTgt spid="1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2000"/>
                                        <p:tgtEl>
                                          <p:spTgt spid="1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fade">
                                      <p:cBhvr>
                                        <p:cTn id="16" dur="2000"/>
                                        <p:tgtEl>
                                          <p:spTgt spid="1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0" dirty="0" smtClean="0"/>
              <a:t>Questions?</a:t>
            </a:r>
            <a:endParaRPr lang="en-US" dirty="0"/>
          </a:p>
        </p:txBody>
      </p:sp>
      <p:sp>
        <p:nvSpPr>
          <p:cNvPr id="3" name="Content Placeholder 2"/>
          <p:cNvSpPr>
            <a:spLocks noGrp="1"/>
          </p:cNvSpPr>
          <p:nvPr>
            <p:ph idx="1"/>
          </p:nvPr>
        </p:nvSpPr>
        <p:spPr>
          <a:xfrm>
            <a:off x="457200" y="1905000"/>
            <a:ext cx="8229600" cy="4267200"/>
          </a:xfrm>
        </p:spPr>
        <p:txBody>
          <a:bodyPr/>
          <a:lstStyle/>
          <a:p>
            <a:endParaRPr lang="en-US" dirty="0" smtClean="0"/>
          </a:p>
          <a:p>
            <a:pPr algn="ctr">
              <a:buNone/>
            </a:pPr>
            <a:r>
              <a:rPr lang="en-US" sz="8000" dirty="0" smtClean="0"/>
              <a:t>Thank You!</a:t>
            </a:r>
            <a:endParaRPr lang="en-US" sz="8000" dirty="0"/>
          </a:p>
        </p:txBody>
      </p:sp>
    </p:spTree>
    <p:extLst>
      <p:ext uri="{BB962C8B-B14F-4D97-AF65-F5344CB8AC3E}">
        <p14:creationId xmlns:p14="http://schemas.microsoft.com/office/powerpoint/2010/main" val="2470234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p:cNvSpPr>
          <p:nvPr>
            <p:ph type="title"/>
          </p:nvPr>
        </p:nvSpPr>
        <p:spPr>
          <a:xfrm>
            <a:off x="457200" y="274638"/>
            <a:ext cx="8229600" cy="868362"/>
          </a:xfrm>
        </p:spPr>
        <p:txBody>
          <a:bodyPr/>
          <a:lstStyle/>
          <a:p>
            <a:pPr eaLnBrk="1" hangingPunct="1"/>
            <a:r>
              <a:rPr lang="en-US" sz="4500" b="1" dirty="0">
                <a:latin typeface="Cambria" pitchFamily="18" charset="0"/>
              </a:rPr>
              <a:t>Definitions</a:t>
            </a:r>
          </a:p>
        </p:txBody>
      </p:sp>
      <p:sp>
        <p:nvSpPr>
          <p:cNvPr id="7" name="Rectangle 3"/>
          <p:cNvSpPr>
            <a:spLocks noGrp="1"/>
          </p:cNvSpPr>
          <p:nvPr>
            <p:ph sz="half" idx="1"/>
          </p:nvPr>
        </p:nvSpPr>
        <p:spPr>
          <a:xfrm>
            <a:off x="533400" y="1066800"/>
            <a:ext cx="4038600" cy="4754563"/>
          </a:xfrm>
        </p:spPr>
        <p:txBody>
          <a:bodyPr/>
          <a:lstStyle/>
          <a:p>
            <a:pPr eaLnBrk="1" hangingPunct="1">
              <a:spcAft>
                <a:spcPts val="1200"/>
              </a:spcAft>
              <a:buFont typeface="Arial" charset="0"/>
              <a:buNone/>
            </a:pPr>
            <a:r>
              <a:rPr lang="en-US" sz="2400" dirty="0">
                <a:latin typeface="Cambria" pitchFamily="18" charset="0"/>
              </a:rPr>
              <a:t>Community Supervision is:</a:t>
            </a:r>
          </a:p>
          <a:p>
            <a:pPr eaLnBrk="1" hangingPunct="1">
              <a:spcAft>
                <a:spcPts val="1200"/>
              </a:spcAft>
            </a:pPr>
            <a:r>
              <a:rPr lang="en-US" sz="2400" dirty="0">
                <a:latin typeface="Cambria" pitchFamily="18" charset="0"/>
              </a:rPr>
              <a:t>The effort to monitor the offender’s behavior and program compliance outside of the court </a:t>
            </a:r>
            <a:r>
              <a:rPr lang="en-US" sz="2400" dirty="0" smtClean="0">
                <a:latin typeface="Cambria" pitchFamily="18" charset="0"/>
              </a:rPr>
              <a:t>room. </a:t>
            </a:r>
            <a:endParaRPr lang="en-US" sz="2400" dirty="0">
              <a:latin typeface="Cambria" pitchFamily="18" charset="0"/>
            </a:endParaRPr>
          </a:p>
          <a:p>
            <a:pPr eaLnBrk="1" hangingPunct="1">
              <a:spcAft>
                <a:spcPts val="1200"/>
              </a:spcAft>
            </a:pPr>
            <a:r>
              <a:rPr lang="en-US" sz="2400" dirty="0">
                <a:latin typeface="Cambria" pitchFamily="18" charset="0"/>
              </a:rPr>
              <a:t>Accomplished through a system of support, monitoring and advocacy to assist the client through </a:t>
            </a:r>
            <a:r>
              <a:rPr lang="en-US" sz="2400" dirty="0" smtClean="0">
                <a:latin typeface="Cambria" pitchFamily="18" charset="0"/>
              </a:rPr>
              <a:t>change.</a:t>
            </a:r>
            <a:endParaRPr lang="en-US" sz="2400" dirty="0">
              <a:latin typeface="Cambria" pitchFamily="18" charset="0"/>
            </a:endParaRPr>
          </a:p>
          <a:p>
            <a:pPr eaLnBrk="1" hangingPunct="1"/>
            <a:endParaRPr lang="en-US" dirty="0"/>
          </a:p>
        </p:txBody>
      </p:sp>
      <p:pic>
        <p:nvPicPr>
          <p:cNvPr id="9" name="Picture 2" descr="http://www.northtexasdivorcelawyers.com/blog/images/dentonDwiTimPowersCourtAppearance-3.jpg"/>
          <p:cNvPicPr>
            <a:picLocks noChangeAspect="1" noChangeArrowheads="1"/>
          </p:cNvPicPr>
          <p:nvPr/>
        </p:nvPicPr>
        <p:blipFill>
          <a:blip r:embed="rId2" cstate="print"/>
          <a:srcRect/>
          <a:stretch>
            <a:fillRect/>
          </a:stretch>
        </p:blipFill>
        <p:spPr bwMode="auto">
          <a:xfrm>
            <a:off x="4724400" y="1828800"/>
            <a:ext cx="3657600" cy="26888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84423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74638"/>
            <a:ext cx="8305800" cy="868362"/>
          </a:xfrm>
        </p:spPr>
        <p:txBody>
          <a:bodyPr>
            <a:normAutofit/>
          </a:bodyPr>
          <a:lstStyle/>
          <a:p>
            <a:r>
              <a:rPr lang="en-US" b="1" dirty="0" smtClean="0">
                <a:latin typeface="Cambria" pitchFamily="18" charset="0"/>
              </a:rPr>
              <a:t>Community Supervision</a:t>
            </a:r>
            <a:endParaRPr lang="en-US" b="1" dirty="0">
              <a:latin typeface="Cambria" pitchFamily="18" charset="0"/>
            </a:endParaRPr>
          </a:p>
        </p:txBody>
      </p:sp>
      <p:sp>
        <p:nvSpPr>
          <p:cNvPr id="9" name="Rectangle 3"/>
          <p:cNvSpPr>
            <a:spLocks noGrp="1"/>
          </p:cNvSpPr>
          <p:nvPr>
            <p:ph sz="half" idx="1"/>
          </p:nvPr>
        </p:nvSpPr>
        <p:spPr>
          <a:xfrm>
            <a:off x="457200" y="1219200"/>
            <a:ext cx="4114800" cy="3886199"/>
          </a:xfrm>
        </p:spPr>
        <p:txBody>
          <a:bodyPr>
            <a:normAutofit fontScale="92500"/>
          </a:bodyPr>
          <a:lstStyle/>
          <a:p>
            <a:pPr>
              <a:spcAft>
                <a:spcPts val="600"/>
              </a:spcAft>
            </a:pPr>
            <a:r>
              <a:rPr lang="en-US" sz="3500" dirty="0">
                <a:latin typeface="Cambria" pitchFamily="18" charset="0"/>
              </a:rPr>
              <a:t>Community </a:t>
            </a:r>
            <a:r>
              <a:rPr lang="en-US" sz="3500" dirty="0" smtClean="0">
                <a:latin typeface="Cambria" pitchFamily="18" charset="0"/>
              </a:rPr>
              <a:t>Supervision Officers</a:t>
            </a:r>
            <a:endParaRPr lang="en-US" sz="3500" dirty="0">
              <a:latin typeface="Cambria" pitchFamily="18" charset="0"/>
            </a:endParaRPr>
          </a:p>
          <a:p>
            <a:pPr eaLnBrk="1" hangingPunct="1">
              <a:spcAft>
                <a:spcPts val="600"/>
              </a:spcAft>
            </a:pPr>
            <a:r>
              <a:rPr lang="en-US" sz="3500" dirty="0" smtClean="0">
                <a:latin typeface="Cambria" pitchFamily="18" charset="0"/>
              </a:rPr>
              <a:t>Probation Officers</a:t>
            </a:r>
            <a:endParaRPr lang="en-US" sz="3500" dirty="0">
              <a:latin typeface="Cambria" pitchFamily="18" charset="0"/>
            </a:endParaRPr>
          </a:p>
          <a:p>
            <a:pPr eaLnBrk="1" hangingPunct="1">
              <a:spcAft>
                <a:spcPts val="600"/>
              </a:spcAft>
            </a:pPr>
            <a:r>
              <a:rPr lang="en-US" sz="3500" dirty="0" smtClean="0">
                <a:latin typeface="Cambria" pitchFamily="18" charset="0"/>
              </a:rPr>
              <a:t>Parole Officers</a:t>
            </a:r>
            <a:endParaRPr lang="en-US" sz="3500" dirty="0">
              <a:latin typeface="Cambria" pitchFamily="18" charset="0"/>
            </a:endParaRPr>
          </a:p>
          <a:p>
            <a:pPr eaLnBrk="1" hangingPunct="1">
              <a:spcAft>
                <a:spcPts val="600"/>
              </a:spcAft>
            </a:pPr>
            <a:r>
              <a:rPr lang="en-US" sz="3500" dirty="0" smtClean="0">
                <a:latin typeface="Cambria" pitchFamily="18" charset="0"/>
              </a:rPr>
              <a:t>Pre-Trial Supervision Officers </a:t>
            </a:r>
            <a:endParaRPr lang="en-US" sz="3500" dirty="0">
              <a:latin typeface="Cambria" pitchFamily="18" charset="0"/>
            </a:endParaRPr>
          </a:p>
          <a:p>
            <a:pPr eaLnBrk="1" hangingPunct="1">
              <a:buNone/>
            </a:pPr>
            <a:endParaRPr lang="en-US" dirty="0"/>
          </a:p>
        </p:txBody>
      </p:sp>
      <p:pic>
        <p:nvPicPr>
          <p:cNvPr id="4" name="Content Placeholder 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1752600"/>
            <a:ext cx="4038600" cy="36269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871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itchFamily="34" charset="0"/>
              </a:rPr>
              <a:t>Brief History</a:t>
            </a:r>
            <a:endParaRPr lang="en-US" dirty="0"/>
          </a:p>
        </p:txBody>
      </p:sp>
      <p:sp>
        <p:nvSpPr>
          <p:cNvPr id="3" name="Content Placeholder 2"/>
          <p:cNvSpPr>
            <a:spLocks noGrp="1"/>
          </p:cNvSpPr>
          <p:nvPr>
            <p:ph idx="1"/>
          </p:nvPr>
        </p:nvSpPr>
        <p:spPr>
          <a:xfrm>
            <a:off x="457200" y="1143000"/>
            <a:ext cx="8229600" cy="4724401"/>
          </a:xfrm>
        </p:spPr>
        <p:txBody>
          <a:bodyPr/>
          <a:lstStyle/>
          <a:p>
            <a:pPr>
              <a:buNone/>
            </a:pPr>
            <a:r>
              <a:rPr lang="en-US" dirty="0" smtClean="0">
                <a:solidFill>
                  <a:prstClr val="black">
                    <a:lumMod val="75000"/>
                    <a:lumOff val="25000"/>
                  </a:prstClr>
                </a:solidFill>
                <a:latin typeface="Arial"/>
              </a:rPr>
              <a:t>	</a:t>
            </a:r>
            <a:r>
              <a:rPr lang="en-US" sz="3500" dirty="0" smtClean="0">
                <a:solidFill>
                  <a:prstClr val="black">
                    <a:lumMod val="75000"/>
                    <a:lumOff val="25000"/>
                  </a:prstClr>
                </a:solidFill>
                <a:latin typeface="Cambria" pitchFamily="18" charset="0"/>
              </a:rPr>
              <a:t>Historically</a:t>
            </a:r>
            <a:r>
              <a:rPr lang="en-US" sz="3500" dirty="0">
                <a:solidFill>
                  <a:prstClr val="black">
                    <a:lumMod val="75000"/>
                    <a:lumOff val="25000"/>
                  </a:prstClr>
                </a:solidFill>
                <a:latin typeface="Cambria" pitchFamily="18" charset="0"/>
              </a:rPr>
              <a:t>, courts and criminal justice practitioners used a </a:t>
            </a:r>
            <a:r>
              <a:rPr lang="en-US" sz="3500" b="1" dirty="0">
                <a:solidFill>
                  <a:prstClr val="black">
                    <a:lumMod val="75000"/>
                    <a:lumOff val="25000"/>
                  </a:prstClr>
                </a:solidFill>
                <a:latin typeface="Cambria" pitchFamily="18" charset="0"/>
              </a:rPr>
              <a:t>“one size fits all” </a:t>
            </a:r>
            <a:r>
              <a:rPr lang="en-US" sz="3500" dirty="0">
                <a:solidFill>
                  <a:prstClr val="black">
                    <a:lumMod val="75000"/>
                    <a:lumOff val="25000"/>
                  </a:prstClr>
                </a:solidFill>
                <a:latin typeface="Cambria" pitchFamily="18" charset="0"/>
              </a:rPr>
              <a:t>approach to community </a:t>
            </a:r>
            <a:r>
              <a:rPr lang="en-US" sz="3500" dirty="0" smtClean="0">
                <a:solidFill>
                  <a:prstClr val="black">
                    <a:lumMod val="75000"/>
                    <a:lumOff val="25000"/>
                  </a:prstClr>
                </a:solidFill>
                <a:latin typeface="Cambria" pitchFamily="18" charset="0"/>
              </a:rPr>
              <a:t>Supervision.</a:t>
            </a:r>
            <a:endParaRPr lang="en-US" sz="3500" dirty="0">
              <a:latin typeface="Cambria" pitchFamily="18" charset="0"/>
            </a:endParaRPr>
          </a:p>
          <a:p>
            <a:pP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590800" y="3124200"/>
            <a:ext cx="3733800" cy="2800350"/>
          </a:xfrm>
          <a:prstGeom prst="rect">
            <a:avLst/>
          </a:prstGeom>
          <a:ln>
            <a:noFill/>
          </a:ln>
          <a:effectLst>
            <a:softEdge rad="112500"/>
          </a:effectLst>
        </p:spPr>
      </p:pic>
    </p:spTree>
    <p:extLst>
      <p:ext uri="{BB962C8B-B14F-4D97-AF65-F5344CB8AC3E}">
        <p14:creationId xmlns:p14="http://schemas.microsoft.com/office/powerpoint/2010/main" val="3517307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lstStyle/>
          <a:p>
            <a:r>
              <a:rPr lang="en-US" b="1" dirty="0" smtClean="0">
                <a:latin typeface="Cambria" pitchFamily="18" charset="0"/>
              </a:rPr>
              <a:t>The </a:t>
            </a:r>
            <a:r>
              <a:rPr lang="en-US" b="1" dirty="0">
                <a:latin typeface="Cambria" pitchFamily="18" charset="0"/>
              </a:rPr>
              <a:t>Model</a:t>
            </a:r>
            <a:endParaRPr lang="en-US" dirty="0">
              <a:latin typeface="Cambria" pitchFamily="18" charset="0"/>
            </a:endParaRPr>
          </a:p>
        </p:txBody>
      </p:sp>
      <p:sp>
        <p:nvSpPr>
          <p:cNvPr id="3" name="Content Placeholder 2"/>
          <p:cNvSpPr>
            <a:spLocks noGrp="1"/>
          </p:cNvSpPr>
          <p:nvPr>
            <p:ph idx="1"/>
          </p:nvPr>
        </p:nvSpPr>
        <p:spPr>
          <a:xfrm>
            <a:off x="457200" y="838200"/>
            <a:ext cx="8229600" cy="5029201"/>
          </a:xfrm>
        </p:spPr>
        <p:txBody>
          <a:bodyPr>
            <a:normAutofit/>
          </a:bodyPr>
          <a:lstStyle/>
          <a:p>
            <a:pPr marL="0" indent="0">
              <a:buNone/>
            </a:pPr>
            <a:r>
              <a:rPr lang="en-US" sz="4100" dirty="0" smtClean="0">
                <a:solidFill>
                  <a:prstClr val="black">
                    <a:lumMod val="75000"/>
                    <a:lumOff val="25000"/>
                  </a:prstClr>
                </a:solidFill>
                <a:latin typeface="Cambria" pitchFamily="18" charset="0"/>
              </a:rPr>
              <a:t>The </a:t>
            </a:r>
            <a:r>
              <a:rPr lang="en-US" sz="4100" dirty="0">
                <a:solidFill>
                  <a:prstClr val="black">
                    <a:lumMod val="75000"/>
                    <a:lumOff val="25000"/>
                  </a:prstClr>
                </a:solidFill>
                <a:latin typeface="Cambria" pitchFamily="18" charset="0"/>
              </a:rPr>
              <a:t>“</a:t>
            </a:r>
            <a:r>
              <a:rPr lang="en-US" sz="4100" b="1" dirty="0">
                <a:solidFill>
                  <a:prstClr val="black">
                    <a:lumMod val="75000"/>
                    <a:lumOff val="25000"/>
                  </a:prstClr>
                </a:solidFill>
                <a:latin typeface="Cambria" pitchFamily="18" charset="0"/>
              </a:rPr>
              <a:t>one size fits all</a:t>
            </a:r>
            <a:r>
              <a:rPr lang="en-US" sz="4100" dirty="0">
                <a:solidFill>
                  <a:prstClr val="black">
                    <a:lumMod val="75000"/>
                    <a:lumOff val="25000"/>
                  </a:prstClr>
                </a:solidFill>
                <a:latin typeface="Cambria" pitchFamily="18" charset="0"/>
              </a:rPr>
              <a:t>” model assumed that </a:t>
            </a:r>
            <a:r>
              <a:rPr lang="en-US" sz="4100" dirty="0" smtClean="0">
                <a:solidFill>
                  <a:prstClr val="black">
                    <a:lumMod val="75000"/>
                    <a:lumOff val="25000"/>
                  </a:prstClr>
                </a:solidFill>
                <a:latin typeface="Cambria" pitchFamily="18" charset="0"/>
              </a:rPr>
              <a:t> criminal </a:t>
            </a:r>
            <a:r>
              <a:rPr lang="en-US" sz="4100" dirty="0">
                <a:solidFill>
                  <a:prstClr val="black">
                    <a:lumMod val="75000"/>
                    <a:lumOff val="25000"/>
                  </a:prstClr>
                </a:solidFill>
                <a:latin typeface="Cambria" pitchFamily="18" charset="0"/>
              </a:rPr>
              <a:t>justice programs and services should cater to groups of offenders as offenders rather than recognizing their varying cultures and backgrounds. </a:t>
            </a:r>
            <a:endParaRPr lang="en-US" sz="4100" dirty="0">
              <a:latin typeface="Cambria" pitchFamily="18" charset="0"/>
            </a:endParaRPr>
          </a:p>
        </p:txBody>
      </p:sp>
    </p:spTree>
    <p:extLst>
      <p:ext uri="{BB962C8B-B14F-4D97-AF65-F5344CB8AC3E}">
        <p14:creationId xmlns:p14="http://schemas.microsoft.com/office/powerpoint/2010/main" val="2915304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a:latin typeface="Cambria" pitchFamily="18" charset="0"/>
              </a:rPr>
              <a:t>Culturally Competent Systems</a:t>
            </a:r>
            <a:endParaRPr lang="en-US" dirty="0">
              <a:latin typeface="Cambria" pitchFamily="18" charset="0"/>
            </a:endParaRPr>
          </a:p>
        </p:txBody>
      </p:sp>
      <p:sp>
        <p:nvSpPr>
          <p:cNvPr id="3" name="Content Placeholder 2"/>
          <p:cNvSpPr>
            <a:spLocks noGrp="1"/>
          </p:cNvSpPr>
          <p:nvPr>
            <p:ph idx="1"/>
          </p:nvPr>
        </p:nvSpPr>
        <p:spPr>
          <a:xfrm>
            <a:off x="457200" y="1143000"/>
            <a:ext cx="8534400" cy="4724401"/>
          </a:xfrm>
        </p:spPr>
        <p:txBody>
          <a:bodyPr>
            <a:normAutofit/>
          </a:bodyPr>
          <a:lstStyle/>
          <a:p>
            <a:pPr marL="257175" lvl="0" indent="-257175" eaLnBrk="0" fontAlgn="base" hangingPunct="0">
              <a:spcAft>
                <a:spcPct val="0"/>
              </a:spcAft>
              <a:buClr>
                <a:srgbClr val="CC8866"/>
              </a:buClr>
              <a:buNone/>
            </a:pPr>
            <a:r>
              <a:rPr lang="en-US" dirty="0" smtClean="0">
                <a:solidFill>
                  <a:prstClr val="black">
                    <a:lumMod val="75000"/>
                    <a:lumOff val="25000"/>
                  </a:prstClr>
                </a:solidFill>
                <a:latin typeface="Arial"/>
              </a:rPr>
              <a:t>	</a:t>
            </a:r>
            <a:r>
              <a:rPr lang="en-US" sz="4000" dirty="0" smtClean="0">
                <a:solidFill>
                  <a:prstClr val="black">
                    <a:lumMod val="75000"/>
                    <a:lumOff val="25000"/>
                  </a:prstClr>
                </a:solidFill>
                <a:latin typeface="Cambria" pitchFamily="18" charset="0"/>
              </a:rPr>
              <a:t>Today</a:t>
            </a:r>
            <a:r>
              <a:rPr lang="en-US" sz="4000" dirty="0">
                <a:solidFill>
                  <a:prstClr val="black">
                    <a:lumMod val="75000"/>
                    <a:lumOff val="25000"/>
                  </a:prstClr>
                </a:solidFill>
                <a:latin typeface="Cambria" pitchFamily="18" charset="0"/>
              </a:rPr>
              <a:t>, the more </a:t>
            </a:r>
            <a:r>
              <a:rPr lang="en-US" sz="4000" b="1" i="1" dirty="0">
                <a:solidFill>
                  <a:prstClr val="black">
                    <a:lumMod val="75000"/>
                    <a:lumOff val="25000"/>
                  </a:prstClr>
                </a:solidFill>
                <a:latin typeface="Cambria" pitchFamily="18" charset="0"/>
              </a:rPr>
              <a:t>progressive</a:t>
            </a:r>
            <a:r>
              <a:rPr lang="en-US" sz="4000" dirty="0">
                <a:solidFill>
                  <a:prstClr val="black">
                    <a:lumMod val="75000"/>
                    <a:lumOff val="25000"/>
                  </a:prstClr>
                </a:solidFill>
                <a:latin typeface="Cambria" pitchFamily="18" charset="0"/>
              </a:rPr>
              <a:t> </a:t>
            </a:r>
            <a:r>
              <a:rPr lang="en-US" sz="4000" dirty="0" smtClean="0">
                <a:solidFill>
                  <a:prstClr val="black">
                    <a:lumMod val="75000"/>
                    <a:lumOff val="25000"/>
                  </a:prstClr>
                </a:solidFill>
                <a:latin typeface="Cambria" pitchFamily="18" charset="0"/>
              </a:rPr>
              <a:t>courts, treatment courts, </a:t>
            </a:r>
            <a:r>
              <a:rPr lang="en-US" sz="4000" dirty="0">
                <a:solidFill>
                  <a:prstClr val="black">
                    <a:lumMod val="75000"/>
                    <a:lumOff val="25000"/>
                  </a:prstClr>
                </a:solidFill>
                <a:latin typeface="Cambria" pitchFamily="18" charset="0"/>
              </a:rPr>
              <a:t>and criminal justice institutions recognize the </a:t>
            </a:r>
            <a:r>
              <a:rPr lang="en-US" sz="4000" b="1" i="1" dirty="0">
                <a:solidFill>
                  <a:prstClr val="black">
                    <a:lumMod val="75000"/>
                    <a:lumOff val="25000"/>
                  </a:prstClr>
                </a:solidFill>
                <a:latin typeface="Cambria" pitchFamily="18" charset="0"/>
              </a:rPr>
              <a:t>role</a:t>
            </a:r>
            <a:r>
              <a:rPr lang="en-US" sz="4000" dirty="0">
                <a:solidFill>
                  <a:prstClr val="black">
                    <a:lumMod val="75000"/>
                    <a:lumOff val="25000"/>
                  </a:prstClr>
                </a:solidFill>
                <a:latin typeface="Cambria" pitchFamily="18" charset="0"/>
              </a:rPr>
              <a:t> that cultural competence plays in successful </a:t>
            </a:r>
            <a:r>
              <a:rPr lang="en-US" sz="4000" dirty="0" smtClean="0">
                <a:solidFill>
                  <a:prstClr val="black">
                    <a:lumMod val="75000"/>
                    <a:lumOff val="25000"/>
                  </a:prstClr>
                </a:solidFill>
                <a:latin typeface="Cambria" pitchFamily="18" charset="0"/>
              </a:rPr>
              <a:t>community supervision programs </a:t>
            </a:r>
            <a:r>
              <a:rPr lang="en-US" sz="4000" dirty="0">
                <a:solidFill>
                  <a:prstClr val="black">
                    <a:lumMod val="75000"/>
                    <a:lumOff val="25000"/>
                  </a:prstClr>
                </a:solidFill>
                <a:latin typeface="Cambria" pitchFamily="18" charset="0"/>
              </a:rPr>
              <a:t>and services. </a:t>
            </a:r>
          </a:p>
        </p:txBody>
      </p:sp>
    </p:spTree>
    <p:extLst>
      <p:ext uri="{BB962C8B-B14F-4D97-AF65-F5344CB8AC3E}">
        <p14:creationId xmlns:p14="http://schemas.microsoft.com/office/powerpoint/2010/main" val="348265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mbria" pitchFamily="18" charset="0"/>
              </a:rPr>
              <a:t>Cultural </a:t>
            </a:r>
            <a:r>
              <a:rPr lang="en-US" b="1" dirty="0">
                <a:latin typeface="Cambria" pitchFamily="18" charset="0"/>
              </a:rPr>
              <a:t>Competence</a:t>
            </a:r>
            <a:endParaRPr lang="en-US" dirty="0">
              <a:latin typeface="Cambria" pitchFamily="18" charset="0"/>
            </a:endParaRPr>
          </a:p>
        </p:txBody>
      </p:sp>
      <p:sp>
        <p:nvSpPr>
          <p:cNvPr id="3" name="Content Placeholder 2"/>
          <p:cNvSpPr>
            <a:spLocks noGrp="1"/>
          </p:cNvSpPr>
          <p:nvPr>
            <p:ph idx="1"/>
          </p:nvPr>
        </p:nvSpPr>
        <p:spPr>
          <a:xfrm>
            <a:off x="533400" y="1066800"/>
            <a:ext cx="8229600" cy="4267200"/>
          </a:xfrm>
        </p:spPr>
        <p:txBody>
          <a:bodyPr>
            <a:noAutofit/>
          </a:bodyPr>
          <a:lstStyle/>
          <a:p>
            <a:pPr>
              <a:buNone/>
            </a:pPr>
            <a:r>
              <a:rPr lang="en-US" sz="3500" dirty="0" smtClean="0">
                <a:solidFill>
                  <a:schemeClr val="tx1">
                    <a:lumMod val="75000"/>
                    <a:lumOff val="25000"/>
                  </a:schemeClr>
                </a:solidFill>
                <a:latin typeface="Cambria" pitchFamily="18" charset="0"/>
              </a:rPr>
              <a:t>    For </a:t>
            </a:r>
            <a:r>
              <a:rPr lang="en-US" sz="3500" dirty="0">
                <a:solidFill>
                  <a:schemeClr val="tx1">
                    <a:lumMod val="75000"/>
                    <a:lumOff val="25000"/>
                  </a:schemeClr>
                </a:solidFill>
                <a:latin typeface="Cambria" pitchFamily="18" charset="0"/>
              </a:rPr>
              <a:t>this presentation, </a:t>
            </a:r>
            <a:r>
              <a:rPr lang="en-US" sz="3500" b="1" dirty="0">
                <a:solidFill>
                  <a:schemeClr val="tx1">
                    <a:lumMod val="75000"/>
                    <a:lumOff val="25000"/>
                  </a:schemeClr>
                </a:solidFill>
                <a:latin typeface="Cambria" pitchFamily="18" charset="0"/>
              </a:rPr>
              <a:t>cultural competence </a:t>
            </a:r>
            <a:r>
              <a:rPr lang="en-US" sz="3500" dirty="0">
                <a:solidFill>
                  <a:schemeClr val="tx1">
                    <a:lumMod val="75000"/>
                    <a:lumOff val="25000"/>
                  </a:schemeClr>
                </a:solidFill>
                <a:latin typeface="Cambria" pitchFamily="18" charset="0"/>
              </a:rPr>
              <a:t>is defined as a set of behaviors, attitudes, policies, and practices that enable </a:t>
            </a:r>
            <a:r>
              <a:rPr lang="en-US" sz="3500" dirty="0" smtClean="0">
                <a:solidFill>
                  <a:schemeClr val="tx1">
                    <a:lumMod val="75000"/>
                    <a:lumOff val="25000"/>
                  </a:schemeClr>
                </a:solidFill>
                <a:latin typeface="Cambria" pitchFamily="18" charset="0"/>
              </a:rPr>
              <a:t>a Court, Specialty Court, or </a:t>
            </a:r>
            <a:r>
              <a:rPr lang="en-US" sz="3500" dirty="0">
                <a:solidFill>
                  <a:schemeClr val="tx1">
                    <a:lumMod val="75000"/>
                    <a:lumOff val="25000"/>
                  </a:schemeClr>
                </a:solidFill>
                <a:latin typeface="Cambria" pitchFamily="18" charset="0"/>
              </a:rPr>
              <a:t>criminal justice organization to provide culturally appropriate </a:t>
            </a:r>
            <a:r>
              <a:rPr lang="en-US" sz="3500" dirty="0" smtClean="0">
                <a:solidFill>
                  <a:schemeClr val="tx1">
                    <a:lumMod val="75000"/>
                    <a:lumOff val="25000"/>
                  </a:schemeClr>
                </a:solidFill>
                <a:latin typeface="Cambria" pitchFamily="18" charset="0"/>
              </a:rPr>
              <a:t>service(s) </a:t>
            </a:r>
            <a:r>
              <a:rPr lang="en-US" sz="3500" dirty="0">
                <a:solidFill>
                  <a:schemeClr val="tx1">
                    <a:lumMod val="75000"/>
                    <a:lumOff val="25000"/>
                  </a:schemeClr>
                </a:solidFill>
                <a:latin typeface="Cambria" pitchFamily="18" charset="0"/>
              </a:rPr>
              <a:t>to a culturally complex clientele. </a:t>
            </a:r>
          </a:p>
        </p:txBody>
      </p:sp>
    </p:spTree>
    <p:extLst>
      <p:ext uri="{BB962C8B-B14F-4D97-AF65-F5344CB8AC3E}">
        <p14:creationId xmlns:p14="http://schemas.microsoft.com/office/powerpoint/2010/main" val="1509313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idx="1"/>
          </p:nvPr>
        </p:nvSpPr>
        <p:spPr>
          <a:xfrm>
            <a:off x="457200" y="228600"/>
            <a:ext cx="8229600" cy="5638801"/>
          </a:xfrm>
        </p:spPr>
        <p:txBody>
          <a:bodyPr lIns="91440" tIns="45720" rIns="91440" bIns="45720">
            <a:normAutofit/>
          </a:bodyPr>
          <a:lstStyle/>
          <a:p>
            <a:pPr marL="0" indent="0" algn="ctr">
              <a:buNone/>
            </a:pPr>
            <a:r>
              <a:rPr lang="en-US" altLang="en-US" sz="4000" b="1" cap="all" dirty="0">
                <a:solidFill>
                  <a:srgbClr val="16733A"/>
                </a:solidFill>
                <a:latin typeface="Cambria" pitchFamily="18" charset="0"/>
                <a:ea typeface="+mj-ea"/>
                <a:cs typeface="+mj-cs"/>
              </a:rPr>
              <a:t>Community Supervision </a:t>
            </a:r>
            <a:endParaRPr lang="en-US" altLang="en-US" sz="4000" b="1" cap="all" dirty="0" smtClean="0">
              <a:solidFill>
                <a:srgbClr val="16733A"/>
              </a:solidFill>
              <a:latin typeface="Cambria" pitchFamily="18" charset="0"/>
              <a:ea typeface="+mj-ea"/>
              <a:cs typeface="+mj-cs"/>
            </a:endParaRPr>
          </a:p>
          <a:p>
            <a:pPr marL="0" indent="0" algn="ctr">
              <a:buNone/>
            </a:pPr>
            <a:r>
              <a:rPr lang="en-US" altLang="en-US" sz="4000" b="1" cap="all" dirty="0" smtClean="0">
                <a:solidFill>
                  <a:srgbClr val="16733A"/>
                </a:solidFill>
                <a:latin typeface="Cambria" pitchFamily="18" charset="0"/>
                <a:ea typeface="+mj-ea"/>
                <a:cs typeface="+mj-cs"/>
              </a:rPr>
              <a:t>Best Practices</a:t>
            </a:r>
            <a:r>
              <a:rPr lang="en-US" altLang="en-US" sz="4000" b="1" cap="all" dirty="0">
                <a:solidFill>
                  <a:prstClr val="black"/>
                </a:solidFill>
                <a:latin typeface="Calibri"/>
                <a:ea typeface="+mj-ea"/>
                <a:cs typeface="+mj-cs"/>
              </a:rPr>
              <a:t/>
            </a:r>
            <a:br>
              <a:rPr lang="en-US" altLang="en-US" sz="4000" b="1" cap="all" dirty="0">
                <a:solidFill>
                  <a:prstClr val="black"/>
                </a:solidFill>
                <a:latin typeface="Calibri"/>
                <a:ea typeface="+mj-ea"/>
                <a:cs typeface="+mj-cs"/>
              </a:rPr>
            </a:br>
            <a:r>
              <a:rPr lang="en-US" altLang="en-US" dirty="0">
                <a:solidFill>
                  <a:schemeClr val="tx1"/>
                </a:solidFill>
              </a:rPr>
              <a:t/>
            </a:r>
            <a:br>
              <a:rPr lang="en-US" altLang="en-US" dirty="0">
                <a:solidFill>
                  <a:schemeClr val="tx1"/>
                </a:solidFill>
              </a:rPr>
            </a:br>
            <a:r>
              <a:rPr lang="en-US" altLang="en-US" dirty="0">
                <a:solidFill>
                  <a:schemeClr val="tx1"/>
                </a:solidFill>
              </a:rPr>
              <a:t/>
            </a:r>
            <a:br>
              <a:rPr lang="en-US" altLang="en-US" dirty="0">
                <a:solidFill>
                  <a:schemeClr val="tx1"/>
                </a:solidFill>
              </a:rPr>
            </a:br>
            <a:r>
              <a:rPr lang="en-US" altLang="en-US" dirty="0">
                <a:solidFill>
                  <a:schemeClr val="tx1"/>
                </a:solidFill>
              </a:rPr>
              <a:t/>
            </a:r>
            <a:br>
              <a:rPr lang="en-US" altLang="en-US" dirty="0">
                <a:solidFill>
                  <a:schemeClr val="tx1"/>
                </a:solidFill>
              </a:rPr>
            </a:br>
            <a:endParaRPr lang="en-US" altLang="en-US" dirty="0"/>
          </a:p>
        </p:txBody>
      </p:sp>
      <p:pic>
        <p:nvPicPr>
          <p:cNvPr id="25602" name="Picture 2" descr="http://www.probationbulletin.co.uk/images/interview-photo.jpg"/>
          <p:cNvPicPr>
            <a:picLocks noChangeAspect="1" noChangeArrowheads="1"/>
          </p:cNvPicPr>
          <p:nvPr/>
        </p:nvPicPr>
        <p:blipFill>
          <a:blip r:embed="rId2" cstate="print"/>
          <a:srcRect/>
          <a:stretch>
            <a:fillRect/>
          </a:stretch>
        </p:blipFill>
        <p:spPr bwMode="auto">
          <a:xfrm>
            <a:off x="2362200" y="1752600"/>
            <a:ext cx="4495800" cy="34145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8442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altLang="en-US" sz="3500" b="1" cap="all" dirty="0" smtClean="0">
                <a:latin typeface="Cambria" pitchFamily="18" charset="0"/>
              </a:rPr>
              <a:t>Community Supervision Practices</a:t>
            </a:r>
            <a:endParaRPr lang="en-US" sz="3500" dirty="0">
              <a:latin typeface="Cambria" pitchFamily="18" charset="0"/>
            </a:endParaRPr>
          </a:p>
        </p:txBody>
      </p:sp>
      <p:sp>
        <p:nvSpPr>
          <p:cNvPr id="3" name="Content Placeholder 2"/>
          <p:cNvSpPr>
            <a:spLocks noGrp="1"/>
          </p:cNvSpPr>
          <p:nvPr>
            <p:ph idx="1"/>
          </p:nvPr>
        </p:nvSpPr>
        <p:spPr>
          <a:xfrm>
            <a:off x="228600" y="914401"/>
            <a:ext cx="8839200" cy="3429000"/>
          </a:xfrm>
        </p:spPr>
        <p:txBody>
          <a:bodyPr>
            <a:normAutofit/>
          </a:bodyPr>
          <a:lstStyle/>
          <a:p>
            <a:pPr>
              <a:buNone/>
            </a:pPr>
            <a:r>
              <a:rPr lang="en-US" dirty="0" smtClean="0"/>
              <a:t>	</a:t>
            </a:r>
            <a:r>
              <a:rPr lang="en-US" dirty="0" smtClean="0">
                <a:latin typeface="Cambria" pitchFamily="18" charset="0"/>
              </a:rPr>
              <a:t>The goal community supervision is reduced recidivism through systemic integration of Evidence Based Practices (EBP) in adult community corrections. </a:t>
            </a:r>
            <a:r>
              <a:rPr lang="en-US" b="1" dirty="0" smtClean="0">
                <a:latin typeface="Cambria" pitchFamily="18" charset="0"/>
              </a:rPr>
              <a:t>The integrated model </a:t>
            </a:r>
            <a:r>
              <a:rPr lang="en-US" dirty="0" smtClean="0">
                <a:latin typeface="Cambria" pitchFamily="18" charset="0"/>
              </a:rPr>
              <a:t>of implementation focuses equally on EBP, organizational development, and collaboration.</a:t>
            </a:r>
            <a:endParaRPr lang="en-US" dirty="0">
              <a:latin typeface="Cambria" pitchFamily="18" charset="0"/>
            </a:endParaRPr>
          </a:p>
        </p:txBody>
      </p:sp>
      <p:pic>
        <p:nvPicPr>
          <p:cNvPr id="5" name="Picture 5"/>
          <p:cNvPicPr>
            <a:picLocks noChangeAspect="1"/>
          </p:cNvPicPr>
          <p:nvPr/>
        </p:nvPicPr>
        <p:blipFill>
          <a:blip r:embed="rId2" cstate="print"/>
          <a:srcRect/>
          <a:stretch>
            <a:fillRect/>
          </a:stretch>
        </p:blipFill>
        <p:spPr bwMode="auto">
          <a:xfrm>
            <a:off x="2590800" y="3962400"/>
            <a:ext cx="4191000" cy="205739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JT_eve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PJT_eventTemplate</Template>
  <TotalTime>349</TotalTime>
  <Words>529</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PJT_eventTemplate</vt:lpstr>
      <vt:lpstr>Intercept 5 Community Supervision</vt:lpstr>
      <vt:lpstr>Definitions</vt:lpstr>
      <vt:lpstr>Community Supervision</vt:lpstr>
      <vt:lpstr>Brief History</vt:lpstr>
      <vt:lpstr>The Model</vt:lpstr>
      <vt:lpstr>Culturally Competent Systems</vt:lpstr>
      <vt:lpstr>Cultural Competence</vt:lpstr>
      <vt:lpstr>PowerPoint Presentation</vt:lpstr>
      <vt:lpstr>Community Supervision Practices</vt:lpstr>
      <vt:lpstr>Integrated Model</vt:lpstr>
      <vt:lpstr>Eight Evidence-Based Principles for Effective Interventions</vt:lpstr>
      <vt:lpstr>Essential Ingredients for Effective Interventions    </vt:lpstr>
      <vt:lpstr>Establish Terms and Conditions</vt:lpstr>
      <vt:lpstr>Community Supervision</vt:lpstr>
      <vt:lpstr>EFFECTIVE SUPERVISION</vt:lpstr>
      <vt:lpstr>Questions?</vt:lpstr>
    </vt:vector>
  </TitlesOfParts>
  <Company>El Paso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Supervision</dc:title>
  <dc:creator>LCanales</dc:creator>
  <cp:lastModifiedBy>Owner</cp:lastModifiedBy>
  <cp:revision>38</cp:revision>
  <dcterms:created xsi:type="dcterms:W3CDTF">2016-10-19T16:15:14Z</dcterms:created>
  <dcterms:modified xsi:type="dcterms:W3CDTF">2017-01-11T16:59:23Z</dcterms:modified>
</cp:coreProperties>
</file>