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87" r:id="rId3"/>
    <p:sldId id="288" r:id="rId4"/>
    <p:sldId id="281" r:id="rId5"/>
    <p:sldId id="264" r:id="rId6"/>
    <p:sldId id="286" r:id="rId7"/>
    <p:sldId id="285" r:id="rId8"/>
    <p:sldId id="284" r:id="rId9"/>
    <p:sldId id="282" r:id="rId10"/>
    <p:sldId id="283" r:id="rId11"/>
    <p:sldId id="257" r:id="rId12"/>
    <p:sldId id="258" r:id="rId13"/>
    <p:sldId id="259" r:id="rId14"/>
    <p:sldId id="260" r:id="rId15"/>
    <p:sldId id="261" r:id="rId16"/>
    <p:sldId id="262" r:id="rId17"/>
    <p:sldId id="263" r:id="rId18"/>
    <p:sldId id="290" r:id="rId19"/>
    <p:sldId id="291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4" d="100"/>
          <a:sy n="104" d="100"/>
        </p:scale>
        <p:origin x="-90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 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Trauma</c:v>
                </c:pt>
                <c:pt idx="1">
                  <c:v>Substance abuse</c:v>
                </c:pt>
                <c:pt idx="2">
                  <c:v>MentalIllness</c:v>
                </c:pt>
                <c:pt idx="3">
                  <c:v>Evil geniuses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100</c:v>
                </c:pt>
                <c:pt idx="1">
                  <c:v>75</c:v>
                </c:pt>
                <c:pt idx="2">
                  <c:v>20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7207424"/>
        <c:axId val="37229696"/>
        <c:axId val="0"/>
      </c:bar3DChart>
      <c:catAx>
        <c:axId val="37207424"/>
        <c:scaling>
          <c:orientation val="minMax"/>
        </c:scaling>
        <c:delete val="0"/>
        <c:axPos val="b"/>
        <c:majorTickMark val="out"/>
        <c:minorTickMark val="none"/>
        <c:tickLblPos val="nextTo"/>
        <c:crossAx val="37229696"/>
        <c:crosses val="autoZero"/>
        <c:auto val="1"/>
        <c:lblAlgn val="ctr"/>
        <c:lblOffset val="100"/>
        <c:noMultiLvlLbl val="0"/>
      </c:catAx>
      <c:valAx>
        <c:axId val="372296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720742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454B74-D387-D24E-80F1-8E0F7E916A58}" type="datetimeFigureOut">
              <a:rPr lang="en-US" smtClean="0"/>
              <a:t>1/2/2017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23B055-D162-894D-9912-775B94CFC7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8096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23B055-D162-894D-9912-775B94CFC72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7286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Pete Early</a:t>
            </a:r>
            <a:r>
              <a:rPr lang="en-US" baseline="0" dirty="0" smtClean="0"/>
              <a:t>     </a:t>
            </a:r>
            <a:r>
              <a:rPr lang="en-US" dirty="0" smtClean="0"/>
              <a:t>Steve </a:t>
            </a:r>
            <a:r>
              <a:rPr lang="en-US" dirty="0" err="1" smtClean="0"/>
              <a:t>Leifman</a:t>
            </a:r>
            <a:r>
              <a:rPr lang="en-US" baseline="0" dirty="0" smtClean="0"/>
              <a:t>  </a:t>
            </a:r>
            <a:r>
              <a:rPr lang="en-US" dirty="0" smtClean="0"/>
              <a:t>Dan Abreu</a:t>
            </a:r>
            <a:r>
              <a:rPr lang="en-US" baseline="0" dirty="0" smtClean="0"/>
              <a:t>    </a:t>
            </a:r>
            <a:r>
              <a:rPr lang="en-US" dirty="0" smtClean="0"/>
              <a:t>Ed </a:t>
            </a:r>
            <a:r>
              <a:rPr lang="en-US" dirty="0" err="1" smtClean="0"/>
              <a:t>Latessa</a:t>
            </a:r>
            <a:r>
              <a:rPr lang="en-US" baseline="0" dirty="0" smtClean="0"/>
              <a:t>   </a:t>
            </a:r>
            <a:r>
              <a:rPr lang="en-US" dirty="0" smtClean="0"/>
              <a:t>Sam </a:t>
            </a:r>
            <a:r>
              <a:rPr lang="en-US" dirty="0" err="1" smtClean="0"/>
              <a:t>Tsemberis</a:t>
            </a:r>
            <a:r>
              <a:rPr lang="en-US" baseline="0" dirty="0" smtClean="0"/>
              <a:t>     </a:t>
            </a:r>
            <a:r>
              <a:rPr lang="en-US" dirty="0" smtClean="0"/>
              <a:t>Marvin Swartz</a:t>
            </a:r>
          </a:p>
          <a:p>
            <a:r>
              <a:rPr lang="en-US" dirty="0" smtClean="0"/>
              <a:t>Harvey Rosenthal</a:t>
            </a:r>
            <a:r>
              <a:rPr lang="en-US" baseline="0" dirty="0" smtClean="0"/>
              <a:t>    </a:t>
            </a:r>
            <a:r>
              <a:rPr lang="en-US" dirty="0" smtClean="0"/>
              <a:t>Steve </a:t>
            </a:r>
            <a:r>
              <a:rPr lang="en-US" dirty="0" err="1" smtClean="0"/>
              <a:t>Miccio</a:t>
            </a:r>
            <a:r>
              <a:rPr lang="en-US" baseline="0" dirty="0" smtClean="0"/>
              <a:t>    </a:t>
            </a:r>
            <a:r>
              <a:rPr lang="en-US" dirty="0" smtClean="0"/>
              <a:t>Deb </a:t>
            </a:r>
            <a:r>
              <a:rPr lang="en-US" dirty="0" err="1" smtClean="0"/>
              <a:t>Pinals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23B055-D162-894D-9912-775B94CFC72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6566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 smtClean="0"/>
              <a:t>Wolff et al. found:</a:t>
            </a:r>
          </a:p>
          <a:p>
            <a:r>
              <a:rPr lang="en-US" sz="1200" dirty="0" smtClean="0"/>
              <a:t>High rates of trauma history for incarcerated men and women</a:t>
            </a:r>
          </a:p>
          <a:p>
            <a:r>
              <a:rPr lang="en-US" sz="1200" dirty="0" smtClean="0"/>
              <a:t>Same group is disproportionally victims of physical and sexual abuse while incarcerated</a:t>
            </a:r>
          </a:p>
          <a:p>
            <a:r>
              <a:rPr lang="en-US" sz="1200" dirty="0" smtClean="0"/>
              <a:t>Interpersonal trauma history strongly associated with physical illness, mental illness and substance abuse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23B055-D162-894D-9912-775B94CFC72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4655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2996" y="733035"/>
            <a:ext cx="8280580" cy="3499980"/>
          </a:xfrm>
        </p:spPr>
        <p:txBody>
          <a:bodyPr>
            <a:normAutofit/>
          </a:bodyPr>
          <a:lstStyle/>
          <a:p>
            <a:r>
              <a:rPr lang="en-US" sz="4800" dirty="0"/>
              <a:t>Bridging the Return: 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Helping </a:t>
            </a:r>
            <a:r>
              <a:rPr lang="en-US" sz="4800" dirty="0"/>
              <a:t>inmates with SMI to </a:t>
            </a:r>
            <a:r>
              <a:rPr lang="en-US" sz="4800" dirty="0" smtClean="0"/>
              <a:t>reenter </a:t>
            </a:r>
            <a:r>
              <a:rPr lang="en-US" sz="4800" dirty="0"/>
              <a:t>society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8593" y="4573721"/>
            <a:ext cx="7010614" cy="1404121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Joel A. Dvoskin, Ph.D., ABPP</a:t>
            </a:r>
          </a:p>
          <a:p>
            <a:r>
              <a:rPr lang="en-US" dirty="0" smtClean="0"/>
              <a:t>University of Arizona College of Medicine</a:t>
            </a:r>
          </a:p>
          <a:p>
            <a:r>
              <a:rPr lang="en-US" dirty="0" smtClean="0"/>
              <a:t>joelthed@aol.com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43285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Parole and Probation are Rigged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Skeem: Paternalism, fear, and misunderstanding</a:t>
            </a:r>
          </a:p>
          <a:p>
            <a:r>
              <a:rPr lang="en-US" dirty="0" smtClean="0"/>
              <a:t>Technical violations </a:t>
            </a:r>
          </a:p>
          <a:p>
            <a:r>
              <a:rPr lang="en-US" dirty="0" smtClean="0"/>
              <a:t>Keep a job</a:t>
            </a:r>
          </a:p>
          <a:p>
            <a:r>
              <a:rPr lang="en-US" dirty="0" smtClean="0"/>
              <a:t>Must go to treatment, whether it meets your needs or not</a:t>
            </a:r>
          </a:p>
          <a:p>
            <a:r>
              <a:rPr lang="en-US" dirty="0" smtClean="0"/>
              <a:t>Unrealistic technical rules and violations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1776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 Health Outposts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Mental illness is a public health problem</a:t>
            </a:r>
          </a:p>
          <a:p>
            <a:r>
              <a:rPr lang="en-US" dirty="0" smtClean="0"/>
              <a:t>Substance abuse is a public health problem</a:t>
            </a:r>
          </a:p>
          <a:p>
            <a:r>
              <a:rPr lang="en-US" dirty="0" smtClean="0"/>
              <a:t>Crime is a public health problem</a:t>
            </a:r>
          </a:p>
          <a:p>
            <a:r>
              <a:rPr lang="en-US" dirty="0" smtClean="0"/>
              <a:t>Jails and prisons provide an almost perfect opportunity to address public health needs</a:t>
            </a:r>
          </a:p>
          <a:p>
            <a:r>
              <a:rPr lang="en-US" dirty="0" smtClean="0"/>
              <a:t>“Address” means to identify and intervene</a:t>
            </a:r>
          </a:p>
          <a:p>
            <a:r>
              <a:rPr lang="en-US" dirty="0" smtClean="0"/>
              <a:t>Even inmates without SMI are likely to have mental health challenges upon re-entry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57732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59408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Multi-need, Multi-problem, Multi-agency clients </a:t>
            </a:r>
            <a:r>
              <a:rPr lang="mr-IN" dirty="0" smtClean="0"/>
              <a:t>–</a:t>
            </a:r>
            <a:r>
              <a:rPr lang="en-US" dirty="0" smtClean="0"/>
              <a:t> Failure and opportunity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02347"/>
            <a:ext cx="8229600" cy="3823816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At least ¾ of inmates have some substance use problem</a:t>
            </a:r>
          </a:p>
          <a:p>
            <a:r>
              <a:rPr lang="en-US" dirty="0" smtClean="0"/>
              <a:t>Homeless rates before and after incarceration</a:t>
            </a:r>
          </a:p>
          <a:p>
            <a:r>
              <a:rPr lang="en-US" dirty="0" smtClean="0"/>
              <a:t>Untreated medical problems</a:t>
            </a:r>
          </a:p>
          <a:p>
            <a:r>
              <a:rPr lang="en-US" dirty="0" smtClean="0"/>
              <a:t>Poverty</a:t>
            </a:r>
          </a:p>
          <a:p>
            <a:r>
              <a:rPr lang="en-US" dirty="0" smtClean="0"/>
              <a:t>TRAUMA: Before, during, and after incarceration</a:t>
            </a:r>
          </a:p>
          <a:p>
            <a:r>
              <a:rPr lang="en-US" dirty="0" smtClean="0"/>
              <a:t>Unemployment is the Devil’s workshop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56028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As if these challenges weren’t enough</a:t>
            </a:r>
            <a:r>
              <a:rPr lang="mr-IN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Cultural challenges</a:t>
            </a:r>
          </a:p>
          <a:p>
            <a:r>
              <a:rPr lang="en-US" dirty="0" smtClean="0"/>
              <a:t>Language challenges</a:t>
            </a:r>
          </a:p>
          <a:p>
            <a:r>
              <a:rPr lang="en-US" dirty="0" smtClean="0"/>
              <a:t>Presumption of violence risk</a:t>
            </a:r>
          </a:p>
          <a:p>
            <a:r>
              <a:rPr lang="en-US" dirty="0" smtClean="0"/>
              <a:t>Risk of victimization</a:t>
            </a:r>
          </a:p>
          <a:p>
            <a:r>
              <a:rPr lang="en-US" dirty="0" smtClean="0"/>
              <a:t>Access to services in poor communities</a:t>
            </a:r>
          </a:p>
          <a:p>
            <a:r>
              <a:rPr lang="en-US" dirty="0" smtClean="0"/>
              <a:t>No one agency can solve this problem</a:t>
            </a:r>
          </a:p>
          <a:p>
            <a:r>
              <a:rPr lang="en-US" dirty="0" smtClean="0"/>
              <a:t>Need for communication and coordination</a:t>
            </a:r>
          </a:p>
          <a:p>
            <a:r>
              <a:rPr lang="en-US" dirty="0" smtClean="0"/>
              <a:t>Someone has to have the power to convene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69965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Evidence-Based Practices</a:t>
            </a:r>
            <a:endParaRPr lang="en-US" dirty="0"/>
          </a:p>
        </p:txBody>
      </p:sp>
      <p:pic>
        <p:nvPicPr>
          <p:cNvPr id="4" name="Content Placeholder 3" descr="th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6" b="896"/>
          <a:stretch>
            <a:fillRect/>
          </a:stretch>
        </p:blipFill>
        <p:spPr/>
      </p:pic>
      <p:sp>
        <p:nvSpPr>
          <p:cNvPr id="5" name="TextBox 4"/>
          <p:cNvSpPr txBox="1"/>
          <p:nvPr/>
        </p:nvSpPr>
        <p:spPr>
          <a:xfrm>
            <a:off x="5090182" y="2075210"/>
            <a:ext cx="3345271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“Right Guard: The ‘Evidence-Based’ Deodorant!”</a:t>
            </a:r>
            <a:endParaRPr lang="en-US" dirty="0"/>
          </a:p>
        </p:txBody>
      </p:sp>
      <p:pic>
        <p:nvPicPr>
          <p:cNvPr id="3" name="Picture 2" descr="th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2817" y="3103163"/>
            <a:ext cx="1672636" cy="1759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36315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Evidence-Based Practices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Dvoskin on EBP: “What makes you think this will help?”</a:t>
            </a:r>
          </a:p>
          <a:p>
            <a:r>
              <a:rPr lang="en-US" dirty="0" smtClean="0"/>
              <a:t>Supported employment</a:t>
            </a:r>
          </a:p>
          <a:p>
            <a:r>
              <a:rPr lang="en-US" dirty="0" smtClean="0"/>
              <a:t>Integrated treatment of co-occurring disorders</a:t>
            </a:r>
          </a:p>
          <a:p>
            <a:r>
              <a:rPr lang="en-US" dirty="0" smtClean="0"/>
              <a:t>Assertive Community Treatment (ACT and FACT)</a:t>
            </a:r>
          </a:p>
          <a:p>
            <a:r>
              <a:rPr lang="en-US" dirty="0" smtClean="0"/>
              <a:t>Stable housing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69917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Keys to Success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Assessment must be individualized</a:t>
            </a:r>
          </a:p>
          <a:p>
            <a:r>
              <a:rPr lang="en-US" dirty="0" smtClean="0"/>
              <a:t>Start community treatment before release</a:t>
            </a:r>
          </a:p>
          <a:p>
            <a:r>
              <a:rPr lang="en-US" dirty="0" smtClean="0"/>
              <a:t>Benefits</a:t>
            </a:r>
          </a:p>
          <a:p>
            <a:r>
              <a:rPr lang="en-US" dirty="0" smtClean="0"/>
              <a:t>Kick out medications</a:t>
            </a:r>
          </a:p>
          <a:p>
            <a:r>
              <a:rPr lang="en-US" dirty="0" smtClean="0"/>
              <a:t>Communicate meaningful discharge plans</a:t>
            </a:r>
          </a:p>
          <a:p>
            <a:r>
              <a:rPr lang="en-US" dirty="0" smtClean="0"/>
              <a:t>Appointments</a:t>
            </a:r>
          </a:p>
          <a:p>
            <a:r>
              <a:rPr lang="en-US" dirty="0" smtClean="0"/>
              <a:t>Housing, housing, and housing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01216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brief commercial for Motivational Interviewing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07792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knocks people off the wagon?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Everyone has been on a “wagon”</a:t>
            </a:r>
          </a:p>
          <a:p>
            <a:r>
              <a:rPr lang="en-US" dirty="0" smtClean="0"/>
              <a:t>It’s not cocaine</a:t>
            </a:r>
          </a:p>
          <a:p>
            <a:r>
              <a:rPr lang="en-US" dirty="0" smtClean="0"/>
              <a:t>It’s not meth</a:t>
            </a:r>
          </a:p>
          <a:p>
            <a:r>
              <a:rPr lang="en-US" dirty="0" smtClean="0"/>
              <a:t>It’s not mental illness</a:t>
            </a:r>
          </a:p>
          <a:p>
            <a:r>
              <a:rPr lang="en-US" dirty="0" smtClean="0"/>
              <a:t>It’s not food, or alcohol, or people of your chosen gender</a:t>
            </a:r>
          </a:p>
          <a:p>
            <a:r>
              <a:rPr lang="en-US" dirty="0" smtClean="0"/>
              <a:t>People are knocked off the wagon by emotional crisis </a:t>
            </a:r>
            <a:r>
              <a:rPr lang="mr-IN" dirty="0" smtClean="0"/>
              <a:t>–</a:t>
            </a:r>
            <a:r>
              <a:rPr lang="en-US" dirty="0"/>
              <a:t> </a:t>
            </a:r>
            <a:r>
              <a:rPr lang="en-US" dirty="0" smtClean="0"/>
              <a:t>and now, here’s Steve!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96381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Further Reading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Dlugacz, Henry (2010) Reentry Planning for Offenders with Mental Disorders: Policy and practice. Civic Research Institute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95663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Prevalence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Since most of the speakers are going to give you prevalence data</a:t>
            </a:r>
            <a:r>
              <a:rPr lang="mr-IN" dirty="0" smtClean="0"/>
              <a:t>…</a:t>
            </a:r>
            <a:endParaRPr lang="en-US" dirty="0"/>
          </a:p>
          <a:p>
            <a:r>
              <a:rPr lang="en-US" dirty="0" smtClean="0"/>
              <a:t>I thought I’d give you a picture instead</a:t>
            </a:r>
            <a:r>
              <a:rPr lang="mr-IN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712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3322863704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777519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Criminal Justice Reform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If the CJS were a boxing match, there would be an investigation, because it looks like we’re trying to lose.</a:t>
            </a:r>
          </a:p>
          <a:p>
            <a:r>
              <a:rPr lang="en-US" dirty="0" smtClean="0"/>
              <a:t>Violence is born of fear </a:t>
            </a:r>
            <a:r>
              <a:rPr lang="en-US" dirty="0" smtClean="0"/>
              <a:t>or </a:t>
            </a:r>
            <a:r>
              <a:rPr lang="en-US" dirty="0" smtClean="0"/>
              <a:t>anger, so we send violent offenders to a place that induces fear and anger</a:t>
            </a:r>
          </a:p>
          <a:p>
            <a:r>
              <a:rPr lang="en-US" dirty="0" smtClean="0"/>
              <a:t>Even if you had prosocial life skills when you went to prison, they atrophy when they’re not used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87709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 Things All People Need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Housing</a:t>
            </a:r>
          </a:p>
          <a:p>
            <a:r>
              <a:rPr lang="en-US" dirty="0" smtClean="0"/>
              <a:t>Job</a:t>
            </a:r>
          </a:p>
          <a:p>
            <a:r>
              <a:rPr lang="en-US" dirty="0" smtClean="0"/>
              <a:t>People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8815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 all people are not alike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Offenders with mental disabilities are not  symbolic of anything, they are people with all their </a:t>
            </a:r>
            <a:r>
              <a:rPr lang="en-US" dirty="0" smtClean="0"/>
              <a:t>foibles.” </a:t>
            </a:r>
            <a:r>
              <a:rPr lang="mr-IN" dirty="0" smtClean="0"/>
              <a:t>–</a:t>
            </a:r>
            <a:r>
              <a:rPr lang="en-US" dirty="0" smtClean="0"/>
              <a:t> Henry Dlugacz </a:t>
            </a:r>
            <a:endParaRPr lang="en-US" dirty="0"/>
          </a:p>
          <a:p>
            <a:r>
              <a:rPr lang="en-US" dirty="0" smtClean="0"/>
              <a:t>Need for individualized assessment and service planning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79800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Criminogenic Risks and Needs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MH treatment improves MH outcomes</a:t>
            </a:r>
          </a:p>
          <a:p>
            <a:r>
              <a:rPr lang="en-US" dirty="0" smtClean="0"/>
              <a:t>If you want to improve CJ outcomes, you must attend to the reasons they were locked up</a:t>
            </a:r>
          </a:p>
          <a:p>
            <a:r>
              <a:rPr lang="en-US" dirty="0" smtClean="0"/>
              <a:t>Prison makes low-risk people worse</a:t>
            </a:r>
          </a:p>
          <a:p>
            <a:r>
              <a:rPr lang="en-US" dirty="0" smtClean="0"/>
              <a:t>Job skills or work skills, (e.g., showing up)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2581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Employment</a:t>
            </a:r>
          </a:p>
          <a:p>
            <a:r>
              <a:rPr lang="en-US" dirty="0" smtClean="0"/>
              <a:t>MH and SA problems</a:t>
            </a:r>
          </a:p>
          <a:p>
            <a:r>
              <a:rPr lang="en-US" dirty="0" smtClean="0"/>
              <a:t>MH and SA treatment</a:t>
            </a:r>
          </a:p>
          <a:p>
            <a:r>
              <a:rPr lang="en-US" dirty="0" smtClean="0"/>
              <a:t>Poverty </a:t>
            </a:r>
          </a:p>
          <a:p>
            <a:r>
              <a:rPr lang="en-US" dirty="0" smtClean="0"/>
              <a:t>Violent neighborhoods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35266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 Rules and Skills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Prison: “Firm, fair, and consistent”</a:t>
            </a:r>
          </a:p>
          <a:p>
            <a:r>
              <a:rPr lang="en-US" dirty="0" smtClean="0"/>
              <a:t>MH treatment must be individualized</a:t>
            </a:r>
          </a:p>
          <a:p>
            <a:r>
              <a:rPr lang="en-US" dirty="0" smtClean="0"/>
              <a:t>Prisoners must mind their own business and NEVER ask the man for help</a:t>
            </a:r>
          </a:p>
          <a:p>
            <a:r>
              <a:rPr lang="en-US" dirty="0" smtClean="0"/>
              <a:t>In MH treatment, asking for help is obligatory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8460438"/>
      </p:ext>
    </p:extLst>
  </p:cSld>
  <p:clrMapOvr>
    <a:masterClrMapping/>
  </p:clrMapOvr>
</p:sld>
</file>

<file path=ppt/theme/theme1.xml><?xml version="1.0" encoding="utf-8"?>
<a:theme xmlns:a="http://schemas.openxmlformats.org/drawingml/2006/main" name=" Black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613</TotalTime>
  <Words>649</Words>
  <Application>Microsoft Office PowerPoint</Application>
  <PresentationFormat>On-screen Show (4:3)</PresentationFormat>
  <Paragraphs>100</Paragraphs>
  <Slides>19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 Black </vt:lpstr>
      <vt:lpstr>Bridging the Return:  Helping inmates with SMI to reenter society</vt:lpstr>
      <vt:lpstr>Prevalence Data</vt:lpstr>
      <vt:lpstr>PowerPoint Presentation</vt:lpstr>
      <vt:lpstr>Criminal Justice Reform</vt:lpstr>
      <vt:lpstr>3 Things All People Need </vt:lpstr>
      <vt:lpstr>But all people are not alike</vt:lpstr>
      <vt:lpstr>Criminogenic Risks and Needs</vt:lpstr>
      <vt:lpstr>Challenges</vt:lpstr>
      <vt:lpstr>Different Rules and Skills</vt:lpstr>
      <vt:lpstr>Parole and Probation are Rigged</vt:lpstr>
      <vt:lpstr>Public Health Outposts</vt:lpstr>
      <vt:lpstr>Multi-need, Multi-problem, Multi-agency clients – Failure and opportunity</vt:lpstr>
      <vt:lpstr>As if these challenges weren’t enough…</vt:lpstr>
      <vt:lpstr>Evidence-Based Practices</vt:lpstr>
      <vt:lpstr>Evidence-Based Practices</vt:lpstr>
      <vt:lpstr>Keys to Success</vt:lpstr>
      <vt:lpstr>Motivation</vt:lpstr>
      <vt:lpstr>What knocks people off the wagon?</vt:lpstr>
      <vt:lpstr>For Further Reading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Joel A. Dvoskin</dc:creator>
  <cp:lastModifiedBy>Owner</cp:lastModifiedBy>
  <cp:revision>20</cp:revision>
  <cp:lastPrinted>2016-12-28T00:08:42Z</cp:lastPrinted>
  <dcterms:created xsi:type="dcterms:W3CDTF">2016-12-27T17:50:08Z</dcterms:created>
  <dcterms:modified xsi:type="dcterms:W3CDTF">2017-01-02T21:30:08Z</dcterms:modified>
</cp:coreProperties>
</file>